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7"/>
  </p:notesMasterIdLst>
  <p:handoutMasterIdLst>
    <p:handoutMasterId r:id="rId68"/>
  </p:handoutMasterIdLst>
  <p:sldIdLst>
    <p:sldId id="1755" r:id="rId6"/>
    <p:sldId id="257" r:id="rId7"/>
    <p:sldId id="1635" r:id="rId8"/>
    <p:sldId id="1756" r:id="rId9"/>
    <p:sldId id="1758" r:id="rId10"/>
    <p:sldId id="1759" r:id="rId11"/>
    <p:sldId id="1665" r:id="rId12"/>
    <p:sldId id="1708" r:id="rId13"/>
    <p:sldId id="1782" r:id="rId14"/>
    <p:sldId id="1781" r:id="rId15"/>
    <p:sldId id="1743" r:id="rId16"/>
    <p:sldId id="1764" r:id="rId17"/>
    <p:sldId id="1765" r:id="rId18"/>
    <p:sldId id="1766" r:id="rId19"/>
    <p:sldId id="1767" r:id="rId20"/>
    <p:sldId id="1768" r:id="rId21"/>
    <p:sldId id="1769" r:id="rId22"/>
    <p:sldId id="1770" r:id="rId23"/>
    <p:sldId id="1760" r:id="rId24"/>
    <p:sldId id="1749" r:id="rId25"/>
    <p:sldId id="1789" r:id="rId26"/>
    <p:sldId id="1745" r:id="rId27"/>
    <p:sldId id="1806" r:id="rId28"/>
    <p:sldId id="1771" r:id="rId29"/>
    <p:sldId id="1744" r:id="rId30"/>
    <p:sldId id="1672" r:id="rId31"/>
    <p:sldId id="1698" r:id="rId32"/>
    <p:sldId id="1699" r:id="rId33"/>
    <p:sldId id="1790" r:id="rId34"/>
    <p:sldId id="1675" r:id="rId35"/>
    <p:sldId id="1763" r:id="rId36"/>
    <p:sldId id="1670" r:id="rId37"/>
    <p:sldId id="1741" r:id="rId38"/>
    <p:sldId id="1783" r:id="rId39"/>
    <p:sldId id="1784" r:id="rId40"/>
    <p:sldId id="1785" r:id="rId41"/>
    <p:sldId id="1807" r:id="rId42"/>
    <p:sldId id="1773" r:id="rId43"/>
    <p:sldId id="1787" r:id="rId44"/>
    <p:sldId id="1786" r:id="rId45"/>
    <p:sldId id="1794" r:id="rId46"/>
    <p:sldId id="1795" r:id="rId47"/>
    <p:sldId id="1796" r:id="rId48"/>
    <p:sldId id="1797" r:id="rId49"/>
    <p:sldId id="1800" r:id="rId50"/>
    <p:sldId id="1803" r:id="rId51"/>
    <p:sldId id="1799" r:id="rId52"/>
    <p:sldId id="1801" r:id="rId53"/>
    <p:sldId id="1802" r:id="rId54"/>
    <p:sldId id="1804" r:id="rId55"/>
    <p:sldId id="1775" r:id="rId56"/>
    <p:sldId id="1754" r:id="rId57"/>
    <p:sldId id="1637" r:id="rId58"/>
    <p:sldId id="1777" r:id="rId59"/>
    <p:sldId id="1778" r:id="rId60"/>
    <p:sldId id="1779" r:id="rId61"/>
    <p:sldId id="1780" r:id="rId62"/>
    <p:sldId id="258" r:id="rId63"/>
    <p:sldId id="1641" r:id="rId64"/>
    <p:sldId id="1061" r:id="rId65"/>
    <p:sldId id="264" r:id="rId66"/>
  </p:sldIdLst>
  <p:sldSz cx="9144000" cy="6858000" type="screen4x3"/>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2495A-2D8B-A264-6DC8-94023F875863}" name="Alex Green" initials="AG" userId="S::a.green@jisc.ac.uk::36d8e2d7-3996-4c35-a76c-fee4740dc531" providerId="AD"/>
  <p188:author id="{6E91789B-0706-A93F-8826-8FC92947F2A7}" name="Alex Green" initials="AG" userId="Alex Green" providerId="None"/>
  <p188:author id="{EDBE16E2-8158-F536-F3EB-5B9CAC066879}" name="Rachel Wilkes" initials="RW" userId="S::r.wilkes@jisc.ac.uk::c2cbd6f1-05be-4005-8385-0662822e9e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66" autoAdjust="0"/>
  </p:normalViewPr>
  <p:slideViewPr>
    <p:cSldViewPr snapToGrid="0">
      <p:cViewPr varScale="1">
        <p:scale>
          <a:sx n="81" d="100"/>
          <a:sy n="81" d="100"/>
        </p:scale>
        <p:origin x="24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03DC2-EDAE-4CB4-95E8-3BC88C5B0343}" type="doc">
      <dgm:prSet loTypeId="urn:microsoft.com/office/officeart/2005/8/layout/vList3" loCatId="list" qsTypeId="urn:microsoft.com/office/officeart/2005/8/quickstyle/simple1" qsCatId="simple" csTypeId="urn:microsoft.com/office/officeart/2005/8/colors/colorful2" csCatId="colorful" phldr="1"/>
      <dgm:spPr/>
    </dgm:pt>
    <dgm:pt modelId="{D377982B-8812-44C6-A0FB-BDBF1B953D56}">
      <dgm:prSet phldrT="[Text]"/>
      <dgm:spPr/>
      <dgm:t>
        <a:bodyPr/>
        <a:lstStyle/>
        <a:p>
          <a:r>
            <a:rPr lang="en-GB" dirty="0"/>
            <a:t>Establish priorities and identify data requirements</a:t>
          </a:r>
        </a:p>
      </dgm:t>
    </dgm:pt>
    <dgm:pt modelId="{75E9DE92-AB62-4823-ADCF-785948DFFA6F}" type="parTrans" cxnId="{FF8999C3-D96B-4241-A2E4-B9FE99E68677}">
      <dgm:prSet/>
      <dgm:spPr/>
      <dgm:t>
        <a:bodyPr/>
        <a:lstStyle/>
        <a:p>
          <a:endParaRPr lang="en-GB"/>
        </a:p>
      </dgm:t>
    </dgm:pt>
    <dgm:pt modelId="{5DCAC091-288D-4A24-AB00-3D69F582F6AD}" type="sibTrans" cxnId="{FF8999C3-D96B-4241-A2E4-B9FE99E68677}">
      <dgm:prSet/>
      <dgm:spPr/>
      <dgm:t>
        <a:bodyPr/>
        <a:lstStyle/>
        <a:p>
          <a:endParaRPr lang="en-GB"/>
        </a:p>
      </dgm:t>
    </dgm:pt>
    <dgm:pt modelId="{A97870F7-9EBC-4424-985B-36617633BA7E}">
      <dgm:prSet phldrT="[Text]"/>
      <dgm:spPr/>
      <dgm:t>
        <a:bodyPr/>
        <a:lstStyle/>
        <a:p>
          <a:r>
            <a:rPr lang="en-GB"/>
            <a:t>Develop and publish consultation materials</a:t>
          </a:r>
        </a:p>
      </dgm:t>
    </dgm:pt>
    <dgm:pt modelId="{A3CC8C88-6119-4B74-965F-82CEF763057C}" type="parTrans" cxnId="{BD6EF348-65CE-4EF7-A20C-EEB221CFD257}">
      <dgm:prSet/>
      <dgm:spPr/>
      <dgm:t>
        <a:bodyPr/>
        <a:lstStyle/>
        <a:p>
          <a:endParaRPr lang="en-GB"/>
        </a:p>
      </dgm:t>
    </dgm:pt>
    <dgm:pt modelId="{7FD935A1-F73F-4888-9E31-7DDBC2CA7C69}" type="sibTrans" cxnId="{BD6EF348-65CE-4EF7-A20C-EEB221CFD257}">
      <dgm:prSet/>
      <dgm:spPr/>
      <dgm:t>
        <a:bodyPr/>
        <a:lstStyle/>
        <a:p>
          <a:endParaRPr lang="en-GB"/>
        </a:p>
      </dgm:t>
    </dgm:pt>
    <dgm:pt modelId="{B713EDEA-1BB3-49B9-8C49-89A314C93F2A}">
      <dgm:prSet phldrT="[Text]"/>
      <dgm:spPr/>
      <dgm:t>
        <a:bodyPr/>
        <a:lstStyle/>
        <a:p>
          <a:r>
            <a:rPr lang="en-GB" dirty="0"/>
            <a:t>Complete consultation activities</a:t>
          </a:r>
        </a:p>
      </dgm:t>
    </dgm:pt>
    <dgm:pt modelId="{9D91603B-1AFE-4867-BBCC-3EFA26EA8457}" type="parTrans" cxnId="{020D907A-5694-42D8-813B-BDCC76AA460D}">
      <dgm:prSet/>
      <dgm:spPr/>
      <dgm:t>
        <a:bodyPr/>
        <a:lstStyle/>
        <a:p>
          <a:endParaRPr lang="en-GB"/>
        </a:p>
      </dgm:t>
    </dgm:pt>
    <dgm:pt modelId="{D7D33A6D-F6EA-4704-B56C-AAAC98F5CDD1}" type="sibTrans" cxnId="{020D907A-5694-42D8-813B-BDCC76AA460D}">
      <dgm:prSet/>
      <dgm:spPr/>
      <dgm:t>
        <a:bodyPr/>
        <a:lstStyle/>
        <a:p>
          <a:endParaRPr lang="en-GB"/>
        </a:p>
      </dgm:t>
    </dgm:pt>
    <dgm:pt modelId="{19755F5C-A9A6-4A2B-8683-6CF4ED310783}">
      <dgm:prSet phldrT="[Text]"/>
      <dgm:spPr/>
      <dgm:t>
        <a:bodyPr/>
        <a:lstStyle/>
        <a:p>
          <a:r>
            <a:rPr lang="en-GB" dirty="0"/>
            <a:t>Agree approach and publish consultation outcomes</a:t>
          </a:r>
        </a:p>
      </dgm:t>
    </dgm:pt>
    <dgm:pt modelId="{AE1D19AA-1632-4509-A82D-3D6A975FF5C1}" type="parTrans" cxnId="{87D88CE4-FC82-4A18-B4CF-275B63D3BF5D}">
      <dgm:prSet/>
      <dgm:spPr/>
      <dgm:t>
        <a:bodyPr/>
        <a:lstStyle/>
        <a:p>
          <a:endParaRPr lang="en-GB"/>
        </a:p>
      </dgm:t>
    </dgm:pt>
    <dgm:pt modelId="{3A7A5837-71C8-4B5E-A64D-0FE96E6A7632}" type="sibTrans" cxnId="{87D88CE4-FC82-4A18-B4CF-275B63D3BF5D}">
      <dgm:prSet/>
      <dgm:spPr/>
      <dgm:t>
        <a:bodyPr/>
        <a:lstStyle/>
        <a:p>
          <a:endParaRPr lang="en-GB"/>
        </a:p>
      </dgm:t>
    </dgm:pt>
    <dgm:pt modelId="{36151E0C-F93D-4A92-BA68-75E2320B9226}">
      <dgm:prSet phldrT="[Text]"/>
      <dgm:spPr/>
      <dgm:t>
        <a:bodyPr/>
        <a:lstStyle/>
        <a:p>
          <a:r>
            <a:rPr lang="en-GB" dirty="0"/>
            <a:t>Publish notification of changes for 2025/26</a:t>
          </a:r>
        </a:p>
      </dgm:t>
    </dgm:pt>
    <dgm:pt modelId="{82882CC5-1053-40E6-9582-3C87D3A2CD2F}" type="parTrans" cxnId="{B123E3D9-8890-42C3-8366-574E3379EA13}">
      <dgm:prSet/>
      <dgm:spPr/>
      <dgm:t>
        <a:bodyPr/>
        <a:lstStyle/>
        <a:p>
          <a:endParaRPr lang="en-GB"/>
        </a:p>
      </dgm:t>
    </dgm:pt>
    <dgm:pt modelId="{F2923A16-F664-45C5-A175-28D20E99EFE6}" type="sibTrans" cxnId="{B123E3D9-8890-42C3-8366-574E3379EA13}">
      <dgm:prSet/>
      <dgm:spPr/>
      <dgm:t>
        <a:bodyPr/>
        <a:lstStyle/>
        <a:p>
          <a:endParaRPr lang="en-GB"/>
        </a:p>
      </dgm:t>
    </dgm:pt>
    <dgm:pt modelId="{4309C197-0917-44C2-9454-2A3B2FB65909}">
      <dgm:prSet phldrT="[Text]"/>
      <dgm:spPr/>
      <dgm:t>
        <a:bodyPr/>
        <a:lstStyle/>
        <a:p>
          <a:r>
            <a:rPr lang="en-GB" dirty="0"/>
            <a:t>Publish notification of changes for 2026/27</a:t>
          </a:r>
        </a:p>
      </dgm:t>
    </dgm:pt>
    <dgm:pt modelId="{ABC5829F-E45E-49FF-9817-71294DC4E65F}" type="parTrans" cxnId="{C0B9D71B-6EFF-47DC-A989-6D376973A18C}">
      <dgm:prSet/>
      <dgm:spPr/>
      <dgm:t>
        <a:bodyPr/>
        <a:lstStyle/>
        <a:p>
          <a:endParaRPr lang="en-GB"/>
        </a:p>
      </dgm:t>
    </dgm:pt>
    <dgm:pt modelId="{954A5174-8AC8-4496-B95C-69AAA634E82F}" type="sibTrans" cxnId="{C0B9D71B-6EFF-47DC-A989-6D376973A18C}">
      <dgm:prSet/>
      <dgm:spPr/>
      <dgm:t>
        <a:bodyPr/>
        <a:lstStyle/>
        <a:p>
          <a:endParaRPr lang="en-GB"/>
        </a:p>
      </dgm:t>
    </dgm:pt>
    <dgm:pt modelId="{3335F720-372C-4556-B890-8B0AE759C87C}">
      <dgm:prSet phldrT="[Text]"/>
      <dgm:spPr/>
      <dgm:t>
        <a:bodyPr/>
        <a:lstStyle/>
        <a:p>
          <a:r>
            <a:rPr lang="en-GB" dirty="0"/>
            <a:t>Consider further the consultation feedback</a:t>
          </a:r>
        </a:p>
      </dgm:t>
    </dgm:pt>
    <dgm:pt modelId="{9D9788D1-F1FA-4DA4-8163-C3E3F14A888A}" type="sibTrans" cxnId="{FB564C43-C607-4301-8E25-0051AEE2FBC5}">
      <dgm:prSet/>
      <dgm:spPr/>
      <dgm:t>
        <a:bodyPr/>
        <a:lstStyle/>
        <a:p>
          <a:endParaRPr lang="en-GB"/>
        </a:p>
      </dgm:t>
    </dgm:pt>
    <dgm:pt modelId="{E4AC3ADE-02B4-4243-BEEB-0FA826E6F711}" type="parTrans" cxnId="{FB564C43-C607-4301-8E25-0051AEE2FBC5}">
      <dgm:prSet/>
      <dgm:spPr/>
      <dgm:t>
        <a:bodyPr/>
        <a:lstStyle/>
        <a:p>
          <a:endParaRPr lang="en-GB"/>
        </a:p>
      </dgm:t>
    </dgm:pt>
    <dgm:pt modelId="{083757D6-A6D4-42C3-8180-AC4B9798D9D8}" type="pres">
      <dgm:prSet presAssocID="{08103DC2-EDAE-4CB4-95E8-3BC88C5B0343}" presName="linearFlow" presStyleCnt="0">
        <dgm:presLayoutVars>
          <dgm:dir/>
          <dgm:resizeHandles val="exact"/>
        </dgm:presLayoutVars>
      </dgm:prSet>
      <dgm:spPr/>
    </dgm:pt>
    <dgm:pt modelId="{52A73A57-B301-4BB7-97B1-4AE8E5C12036}" type="pres">
      <dgm:prSet presAssocID="{D377982B-8812-44C6-A0FB-BDBF1B953D56}" presName="composite" presStyleCnt="0"/>
      <dgm:spPr/>
    </dgm:pt>
    <dgm:pt modelId="{99CA5419-F614-4EC0-9BC8-FB755A645231}" type="pres">
      <dgm:prSet presAssocID="{D377982B-8812-44C6-A0FB-BDBF1B953D56}" presName="imgShp"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99BF2837-B0FD-404F-BCC4-29AD5C51F1F4}" type="pres">
      <dgm:prSet presAssocID="{D377982B-8812-44C6-A0FB-BDBF1B953D56}" presName="txShp" presStyleLbl="node1" presStyleIdx="0" presStyleCnt="7">
        <dgm:presLayoutVars>
          <dgm:bulletEnabled val="1"/>
        </dgm:presLayoutVars>
      </dgm:prSet>
      <dgm:spPr/>
    </dgm:pt>
    <dgm:pt modelId="{575F53F9-415A-4574-B9C6-913FCC2C05F5}" type="pres">
      <dgm:prSet presAssocID="{5DCAC091-288D-4A24-AB00-3D69F582F6AD}" presName="spacing" presStyleCnt="0"/>
      <dgm:spPr/>
    </dgm:pt>
    <dgm:pt modelId="{FBD48AD7-129B-4BE0-8BD2-B866E7025BBD}" type="pres">
      <dgm:prSet presAssocID="{A97870F7-9EBC-4424-985B-36617633BA7E}" presName="composite" presStyleCnt="0"/>
      <dgm:spPr/>
    </dgm:pt>
    <dgm:pt modelId="{EDC4A5C6-75C6-41EA-B3DC-51E525F585AD}" type="pres">
      <dgm:prSet presAssocID="{A97870F7-9EBC-4424-985B-36617633BA7E}" presName="imgShp"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mark with solid fill"/>
        </a:ext>
      </dgm:extLst>
    </dgm:pt>
    <dgm:pt modelId="{6E7123B0-8ECD-48FF-B10C-1718CEDE1E52}" type="pres">
      <dgm:prSet presAssocID="{A97870F7-9EBC-4424-985B-36617633BA7E}" presName="txShp" presStyleLbl="node1" presStyleIdx="1" presStyleCnt="7">
        <dgm:presLayoutVars>
          <dgm:bulletEnabled val="1"/>
        </dgm:presLayoutVars>
      </dgm:prSet>
      <dgm:spPr/>
    </dgm:pt>
    <dgm:pt modelId="{39301BF0-1D14-4629-BA8C-AADD03281472}" type="pres">
      <dgm:prSet presAssocID="{7FD935A1-F73F-4888-9E31-7DDBC2CA7C69}" presName="spacing" presStyleCnt="0"/>
      <dgm:spPr/>
    </dgm:pt>
    <dgm:pt modelId="{61588D63-5407-452D-BDB3-0C0A7A703B36}" type="pres">
      <dgm:prSet presAssocID="{B713EDEA-1BB3-49B9-8C49-89A314C93F2A}" presName="composite" presStyleCnt="0"/>
      <dgm:spPr/>
    </dgm:pt>
    <dgm:pt modelId="{2A38BBC7-E0F9-43F5-B86C-24C61B06C1AF}" type="pres">
      <dgm:prSet presAssocID="{B713EDEA-1BB3-49B9-8C49-89A314C93F2A}"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with solid fill"/>
        </a:ext>
      </dgm:extLst>
    </dgm:pt>
    <dgm:pt modelId="{383A1D36-0891-4ECF-84ED-F5152E7B789F}" type="pres">
      <dgm:prSet presAssocID="{B713EDEA-1BB3-49B9-8C49-89A314C93F2A}" presName="txShp" presStyleLbl="node1" presStyleIdx="2" presStyleCnt="7">
        <dgm:presLayoutVars>
          <dgm:bulletEnabled val="1"/>
        </dgm:presLayoutVars>
      </dgm:prSet>
      <dgm:spPr/>
    </dgm:pt>
    <dgm:pt modelId="{CD8E929D-4439-4BFD-B1F8-9BCE47893E7C}" type="pres">
      <dgm:prSet presAssocID="{D7D33A6D-F6EA-4704-B56C-AAAC98F5CDD1}" presName="spacing" presStyleCnt="0"/>
      <dgm:spPr/>
    </dgm:pt>
    <dgm:pt modelId="{E1786AF4-FD84-41CB-9D6B-C89A1E88524C}" type="pres">
      <dgm:prSet presAssocID="{19755F5C-A9A6-4A2B-8683-6CF4ED310783}" presName="composite" presStyleCnt="0"/>
      <dgm:spPr/>
    </dgm:pt>
    <dgm:pt modelId="{40D9B7B5-5003-4C9F-813B-9016F77F1F72}" type="pres">
      <dgm:prSet presAssocID="{19755F5C-A9A6-4A2B-8683-6CF4ED310783}" presName="imgShp" presStyleLbl="fgImgPlace1" presStyleIdx="3" presStyleCnt="7"/>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urglass 90% with solid fill"/>
        </a:ext>
      </dgm:extLst>
    </dgm:pt>
    <dgm:pt modelId="{E4481165-0318-467A-ADAF-AD164E2ACFC0}" type="pres">
      <dgm:prSet presAssocID="{19755F5C-A9A6-4A2B-8683-6CF4ED310783}" presName="txShp" presStyleLbl="node1" presStyleIdx="3" presStyleCnt="7">
        <dgm:presLayoutVars>
          <dgm:bulletEnabled val="1"/>
        </dgm:presLayoutVars>
      </dgm:prSet>
      <dgm:spPr/>
    </dgm:pt>
    <dgm:pt modelId="{037AE76B-84C8-431C-B7B3-FED8EC62D913}" type="pres">
      <dgm:prSet presAssocID="{3A7A5837-71C8-4B5E-A64D-0FE96E6A7632}" presName="spacing" presStyleCnt="0"/>
      <dgm:spPr/>
    </dgm:pt>
    <dgm:pt modelId="{891F2F5E-7FD5-4FB4-8117-3C4D7579F3CB}" type="pres">
      <dgm:prSet presAssocID="{36151E0C-F93D-4A92-BA68-75E2320B9226}" presName="composite" presStyleCnt="0"/>
      <dgm:spPr/>
    </dgm:pt>
    <dgm:pt modelId="{9BBDB209-9D85-4A92-B2F3-542EC0496E8B}" type="pres">
      <dgm:prSet presAssocID="{36151E0C-F93D-4A92-BA68-75E2320B9226}" presName="imgShp" presStyleLbl="fgImgPlace1" presStyleIdx="4" presStyleCnt="7"/>
      <dgm:spPr>
        <a:blipFill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ourglass 60% with solid fill"/>
        </a:ext>
      </dgm:extLst>
    </dgm:pt>
    <dgm:pt modelId="{31B05762-4AC4-4BC6-BB61-7E64042D4B6C}" type="pres">
      <dgm:prSet presAssocID="{36151E0C-F93D-4A92-BA68-75E2320B9226}" presName="txShp" presStyleLbl="node1" presStyleIdx="4" presStyleCnt="7">
        <dgm:presLayoutVars>
          <dgm:bulletEnabled val="1"/>
        </dgm:presLayoutVars>
      </dgm:prSet>
      <dgm:spPr/>
    </dgm:pt>
    <dgm:pt modelId="{7C25EF44-722E-4913-9B52-239D3AD295CD}" type="pres">
      <dgm:prSet presAssocID="{F2923A16-F664-45C5-A175-28D20E99EFE6}" presName="spacing" presStyleCnt="0"/>
      <dgm:spPr/>
    </dgm:pt>
    <dgm:pt modelId="{F1C968EA-E942-47B5-9E57-8AFE01BC1919}" type="pres">
      <dgm:prSet presAssocID="{3335F720-372C-4556-B890-8B0AE759C87C}" presName="composite" presStyleCnt="0"/>
      <dgm:spPr/>
    </dgm:pt>
    <dgm:pt modelId="{E98F4722-CDCE-4FDA-B507-A1D9F5660E92}" type="pres">
      <dgm:prSet presAssocID="{3335F720-372C-4556-B890-8B0AE759C87C}" presName="imgShp" presStyleLbl="fgImgPlace1" presStyleIdx="5" presStyleCnt="7"/>
      <dgm:spPr>
        <a:blipFill rotWithShape="1">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pt>
    <dgm:pt modelId="{F003F56F-E74B-4C87-A491-30F261D5B7BE}" type="pres">
      <dgm:prSet presAssocID="{3335F720-372C-4556-B890-8B0AE759C87C}" presName="txShp" presStyleLbl="node1" presStyleIdx="5" presStyleCnt="7">
        <dgm:presLayoutVars>
          <dgm:bulletEnabled val="1"/>
        </dgm:presLayoutVars>
      </dgm:prSet>
      <dgm:spPr/>
    </dgm:pt>
    <dgm:pt modelId="{A609A372-B3FD-4B99-B07F-D623B6E59EB7}" type="pres">
      <dgm:prSet presAssocID="{9D9788D1-F1FA-4DA4-8163-C3E3F14A888A}" presName="spacing" presStyleCnt="0"/>
      <dgm:spPr/>
    </dgm:pt>
    <dgm:pt modelId="{179E7621-502D-4AA1-92B4-2970EB2FFB51}" type="pres">
      <dgm:prSet presAssocID="{4309C197-0917-44C2-9454-2A3B2FB65909}" presName="composite" presStyleCnt="0"/>
      <dgm:spPr/>
    </dgm:pt>
    <dgm:pt modelId="{AF5B4233-8478-4BC5-BF0C-3CDCD06640AE}" type="pres">
      <dgm:prSet presAssocID="{4309C197-0917-44C2-9454-2A3B2FB65909}" presName="imgShp" presStyleLbl="fgImgPlace1" presStyleIdx="6" presStyleCnt="7"/>
      <dgm:spPr>
        <a:blipFill rotWithShape="1">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pt>
    <dgm:pt modelId="{ABB4126A-37FA-4A51-8BC4-086A65397DAC}" type="pres">
      <dgm:prSet presAssocID="{4309C197-0917-44C2-9454-2A3B2FB65909}" presName="txShp" presStyleLbl="node1" presStyleIdx="6" presStyleCnt="7">
        <dgm:presLayoutVars>
          <dgm:bulletEnabled val="1"/>
        </dgm:presLayoutVars>
      </dgm:prSet>
      <dgm:spPr/>
    </dgm:pt>
  </dgm:ptLst>
  <dgm:cxnLst>
    <dgm:cxn modelId="{19E1A606-8D10-4C42-B5F7-A75E824E1363}" type="presOf" srcId="{36151E0C-F93D-4A92-BA68-75E2320B9226}" destId="{31B05762-4AC4-4BC6-BB61-7E64042D4B6C}" srcOrd="0" destOrd="0" presId="urn:microsoft.com/office/officeart/2005/8/layout/vList3"/>
    <dgm:cxn modelId="{C0B9D71B-6EFF-47DC-A989-6D376973A18C}" srcId="{08103DC2-EDAE-4CB4-95E8-3BC88C5B0343}" destId="{4309C197-0917-44C2-9454-2A3B2FB65909}" srcOrd="6" destOrd="0" parTransId="{ABC5829F-E45E-49FF-9817-71294DC4E65F}" sibTransId="{954A5174-8AC8-4496-B95C-69AAA634E82F}"/>
    <dgm:cxn modelId="{B2EE6A62-F5EF-46C8-BAE2-AC574EB13DBE}" type="presOf" srcId="{A97870F7-9EBC-4424-985B-36617633BA7E}" destId="{6E7123B0-8ECD-48FF-B10C-1718CEDE1E52}" srcOrd="0" destOrd="0" presId="urn:microsoft.com/office/officeart/2005/8/layout/vList3"/>
    <dgm:cxn modelId="{FB564C43-C607-4301-8E25-0051AEE2FBC5}" srcId="{08103DC2-EDAE-4CB4-95E8-3BC88C5B0343}" destId="{3335F720-372C-4556-B890-8B0AE759C87C}" srcOrd="5" destOrd="0" parTransId="{E4AC3ADE-02B4-4243-BEEB-0FA826E6F711}" sibTransId="{9D9788D1-F1FA-4DA4-8163-C3E3F14A888A}"/>
    <dgm:cxn modelId="{BD6EF348-65CE-4EF7-A20C-EEB221CFD257}" srcId="{08103DC2-EDAE-4CB4-95E8-3BC88C5B0343}" destId="{A97870F7-9EBC-4424-985B-36617633BA7E}" srcOrd="1" destOrd="0" parTransId="{A3CC8C88-6119-4B74-965F-82CEF763057C}" sibTransId="{7FD935A1-F73F-4888-9E31-7DDBC2CA7C69}"/>
    <dgm:cxn modelId="{010A7C73-351F-4A6E-9FD2-796DBB7984B9}" type="presOf" srcId="{08103DC2-EDAE-4CB4-95E8-3BC88C5B0343}" destId="{083757D6-A6D4-42C3-8180-AC4B9798D9D8}" srcOrd="0" destOrd="0" presId="urn:microsoft.com/office/officeart/2005/8/layout/vList3"/>
    <dgm:cxn modelId="{806A675A-E34C-4E60-B0A3-5E8F0F207940}" type="presOf" srcId="{B713EDEA-1BB3-49B9-8C49-89A314C93F2A}" destId="{383A1D36-0891-4ECF-84ED-F5152E7B789F}" srcOrd="0" destOrd="0" presId="urn:microsoft.com/office/officeart/2005/8/layout/vList3"/>
    <dgm:cxn modelId="{020D907A-5694-42D8-813B-BDCC76AA460D}" srcId="{08103DC2-EDAE-4CB4-95E8-3BC88C5B0343}" destId="{B713EDEA-1BB3-49B9-8C49-89A314C93F2A}" srcOrd="2" destOrd="0" parTransId="{9D91603B-1AFE-4867-BBCC-3EFA26EA8457}" sibTransId="{D7D33A6D-F6EA-4704-B56C-AAAC98F5CDD1}"/>
    <dgm:cxn modelId="{02F53589-2095-498E-BA21-8638EB4ACDC9}" type="presOf" srcId="{D377982B-8812-44C6-A0FB-BDBF1B953D56}" destId="{99BF2837-B0FD-404F-BCC4-29AD5C51F1F4}" srcOrd="0" destOrd="0" presId="urn:microsoft.com/office/officeart/2005/8/layout/vList3"/>
    <dgm:cxn modelId="{CE4B2B94-DE5D-496B-AA11-6BAD176E61B8}" type="presOf" srcId="{3335F720-372C-4556-B890-8B0AE759C87C}" destId="{F003F56F-E74B-4C87-A491-30F261D5B7BE}" srcOrd="0" destOrd="0" presId="urn:microsoft.com/office/officeart/2005/8/layout/vList3"/>
    <dgm:cxn modelId="{FF8999C3-D96B-4241-A2E4-B9FE99E68677}" srcId="{08103DC2-EDAE-4CB4-95E8-3BC88C5B0343}" destId="{D377982B-8812-44C6-A0FB-BDBF1B953D56}" srcOrd="0" destOrd="0" parTransId="{75E9DE92-AB62-4823-ADCF-785948DFFA6F}" sibTransId="{5DCAC091-288D-4A24-AB00-3D69F582F6AD}"/>
    <dgm:cxn modelId="{BFBF19C4-9A50-45D1-9048-71B01068F7D0}" type="presOf" srcId="{4309C197-0917-44C2-9454-2A3B2FB65909}" destId="{ABB4126A-37FA-4A51-8BC4-086A65397DAC}" srcOrd="0" destOrd="0" presId="urn:microsoft.com/office/officeart/2005/8/layout/vList3"/>
    <dgm:cxn modelId="{B123E3D9-8890-42C3-8366-574E3379EA13}" srcId="{08103DC2-EDAE-4CB4-95E8-3BC88C5B0343}" destId="{36151E0C-F93D-4A92-BA68-75E2320B9226}" srcOrd="4" destOrd="0" parTransId="{82882CC5-1053-40E6-9582-3C87D3A2CD2F}" sibTransId="{F2923A16-F664-45C5-A175-28D20E99EFE6}"/>
    <dgm:cxn modelId="{87D88CE4-FC82-4A18-B4CF-275B63D3BF5D}" srcId="{08103DC2-EDAE-4CB4-95E8-3BC88C5B0343}" destId="{19755F5C-A9A6-4A2B-8683-6CF4ED310783}" srcOrd="3" destOrd="0" parTransId="{AE1D19AA-1632-4509-A82D-3D6A975FF5C1}" sibTransId="{3A7A5837-71C8-4B5E-A64D-0FE96E6A7632}"/>
    <dgm:cxn modelId="{3EAE4DE9-F760-4F79-8B09-87434AD18104}" type="presOf" srcId="{19755F5C-A9A6-4A2B-8683-6CF4ED310783}" destId="{E4481165-0318-467A-ADAF-AD164E2ACFC0}" srcOrd="0" destOrd="0" presId="urn:microsoft.com/office/officeart/2005/8/layout/vList3"/>
    <dgm:cxn modelId="{5AB9947C-A9F3-4E91-8E02-31A497B273B4}" type="presParOf" srcId="{083757D6-A6D4-42C3-8180-AC4B9798D9D8}" destId="{52A73A57-B301-4BB7-97B1-4AE8E5C12036}" srcOrd="0" destOrd="0" presId="urn:microsoft.com/office/officeart/2005/8/layout/vList3"/>
    <dgm:cxn modelId="{AE78213B-CDD5-40C6-85D6-20C7DDDE6231}" type="presParOf" srcId="{52A73A57-B301-4BB7-97B1-4AE8E5C12036}" destId="{99CA5419-F614-4EC0-9BC8-FB755A645231}" srcOrd="0" destOrd="0" presId="urn:microsoft.com/office/officeart/2005/8/layout/vList3"/>
    <dgm:cxn modelId="{85BB7118-DFAA-4A66-BB0A-0CA48375C508}" type="presParOf" srcId="{52A73A57-B301-4BB7-97B1-4AE8E5C12036}" destId="{99BF2837-B0FD-404F-BCC4-29AD5C51F1F4}" srcOrd="1" destOrd="0" presId="urn:microsoft.com/office/officeart/2005/8/layout/vList3"/>
    <dgm:cxn modelId="{655A5483-4276-4E95-B073-D62F66133BDC}" type="presParOf" srcId="{083757D6-A6D4-42C3-8180-AC4B9798D9D8}" destId="{575F53F9-415A-4574-B9C6-913FCC2C05F5}" srcOrd="1" destOrd="0" presId="urn:microsoft.com/office/officeart/2005/8/layout/vList3"/>
    <dgm:cxn modelId="{F809CAA2-90A6-44FD-841E-4C199C3804BF}" type="presParOf" srcId="{083757D6-A6D4-42C3-8180-AC4B9798D9D8}" destId="{FBD48AD7-129B-4BE0-8BD2-B866E7025BBD}" srcOrd="2" destOrd="0" presId="urn:microsoft.com/office/officeart/2005/8/layout/vList3"/>
    <dgm:cxn modelId="{ADBC4245-4FFC-45F8-BCDA-BB3CFBEB32F9}" type="presParOf" srcId="{FBD48AD7-129B-4BE0-8BD2-B866E7025BBD}" destId="{EDC4A5C6-75C6-41EA-B3DC-51E525F585AD}" srcOrd="0" destOrd="0" presId="urn:microsoft.com/office/officeart/2005/8/layout/vList3"/>
    <dgm:cxn modelId="{86F80786-5AE5-4A56-858C-A1AEAC292711}" type="presParOf" srcId="{FBD48AD7-129B-4BE0-8BD2-B866E7025BBD}" destId="{6E7123B0-8ECD-48FF-B10C-1718CEDE1E52}" srcOrd="1" destOrd="0" presId="urn:microsoft.com/office/officeart/2005/8/layout/vList3"/>
    <dgm:cxn modelId="{DD7ADE85-4C57-4D6E-922A-5BBCFB00B37F}" type="presParOf" srcId="{083757D6-A6D4-42C3-8180-AC4B9798D9D8}" destId="{39301BF0-1D14-4629-BA8C-AADD03281472}" srcOrd="3" destOrd="0" presId="urn:microsoft.com/office/officeart/2005/8/layout/vList3"/>
    <dgm:cxn modelId="{82D3180B-1BE6-40F5-8743-0C9E32AFB92A}" type="presParOf" srcId="{083757D6-A6D4-42C3-8180-AC4B9798D9D8}" destId="{61588D63-5407-452D-BDB3-0C0A7A703B36}" srcOrd="4" destOrd="0" presId="urn:microsoft.com/office/officeart/2005/8/layout/vList3"/>
    <dgm:cxn modelId="{CB8E26C0-57F5-42D5-BE03-158AFBDECD55}" type="presParOf" srcId="{61588D63-5407-452D-BDB3-0C0A7A703B36}" destId="{2A38BBC7-E0F9-43F5-B86C-24C61B06C1AF}" srcOrd="0" destOrd="0" presId="urn:microsoft.com/office/officeart/2005/8/layout/vList3"/>
    <dgm:cxn modelId="{E0294C97-D28A-403E-AB00-BD3E47BB8A4B}" type="presParOf" srcId="{61588D63-5407-452D-BDB3-0C0A7A703B36}" destId="{383A1D36-0891-4ECF-84ED-F5152E7B789F}" srcOrd="1" destOrd="0" presId="urn:microsoft.com/office/officeart/2005/8/layout/vList3"/>
    <dgm:cxn modelId="{5EAAD4D9-D079-4842-9834-13FF52F184EE}" type="presParOf" srcId="{083757D6-A6D4-42C3-8180-AC4B9798D9D8}" destId="{CD8E929D-4439-4BFD-B1F8-9BCE47893E7C}" srcOrd="5" destOrd="0" presId="urn:microsoft.com/office/officeart/2005/8/layout/vList3"/>
    <dgm:cxn modelId="{E5DE51C4-D993-464F-B019-7BB1B1E6D931}" type="presParOf" srcId="{083757D6-A6D4-42C3-8180-AC4B9798D9D8}" destId="{E1786AF4-FD84-41CB-9D6B-C89A1E88524C}" srcOrd="6" destOrd="0" presId="urn:microsoft.com/office/officeart/2005/8/layout/vList3"/>
    <dgm:cxn modelId="{752541B4-7354-4542-9F75-1F591C81FA80}" type="presParOf" srcId="{E1786AF4-FD84-41CB-9D6B-C89A1E88524C}" destId="{40D9B7B5-5003-4C9F-813B-9016F77F1F72}" srcOrd="0" destOrd="0" presId="urn:microsoft.com/office/officeart/2005/8/layout/vList3"/>
    <dgm:cxn modelId="{F1035760-9572-4FA3-B1C4-43149F0123E4}" type="presParOf" srcId="{E1786AF4-FD84-41CB-9D6B-C89A1E88524C}" destId="{E4481165-0318-467A-ADAF-AD164E2ACFC0}" srcOrd="1" destOrd="0" presId="urn:microsoft.com/office/officeart/2005/8/layout/vList3"/>
    <dgm:cxn modelId="{1B0B7161-F5D9-4ABE-8E3F-CE80C72F41BE}" type="presParOf" srcId="{083757D6-A6D4-42C3-8180-AC4B9798D9D8}" destId="{037AE76B-84C8-431C-B7B3-FED8EC62D913}" srcOrd="7" destOrd="0" presId="urn:microsoft.com/office/officeart/2005/8/layout/vList3"/>
    <dgm:cxn modelId="{A3A1DBA6-28AD-4B7C-861C-99E6D5408EE6}" type="presParOf" srcId="{083757D6-A6D4-42C3-8180-AC4B9798D9D8}" destId="{891F2F5E-7FD5-4FB4-8117-3C4D7579F3CB}" srcOrd="8" destOrd="0" presId="urn:microsoft.com/office/officeart/2005/8/layout/vList3"/>
    <dgm:cxn modelId="{BD3A8D92-ABF6-42E3-9591-9926A19614EC}" type="presParOf" srcId="{891F2F5E-7FD5-4FB4-8117-3C4D7579F3CB}" destId="{9BBDB209-9D85-4A92-B2F3-542EC0496E8B}" srcOrd="0" destOrd="0" presId="urn:microsoft.com/office/officeart/2005/8/layout/vList3"/>
    <dgm:cxn modelId="{8EFAF46C-73A3-491D-9760-6815BAEF0C5E}" type="presParOf" srcId="{891F2F5E-7FD5-4FB4-8117-3C4D7579F3CB}" destId="{31B05762-4AC4-4BC6-BB61-7E64042D4B6C}" srcOrd="1" destOrd="0" presId="urn:microsoft.com/office/officeart/2005/8/layout/vList3"/>
    <dgm:cxn modelId="{F9129536-82E7-46A1-AABB-1D0FF38004BF}" type="presParOf" srcId="{083757D6-A6D4-42C3-8180-AC4B9798D9D8}" destId="{7C25EF44-722E-4913-9B52-239D3AD295CD}" srcOrd="9" destOrd="0" presId="urn:microsoft.com/office/officeart/2005/8/layout/vList3"/>
    <dgm:cxn modelId="{0668ABDC-ADB0-4BDF-9087-3BAC74C090B2}" type="presParOf" srcId="{083757D6-A6D4-42C3-8180-AC4B9798D9D8}" destId="{F1C968EA-E942-47B5-9E57-8AFE01BC1919}" srcOrd="10" destOrd="0" presId="urn:microsoft.com/office/officeart/2005/8/layout/vList3"/>
    <dgm:cxn modelId="{59B0693A-792F-4686-90E6-AD290D94285C}" type="presParOf" srcId="{F1C968EA-E942-47B5-9E57-8AFE01BC1919}" destId="{E98F4722-CDCE-4FDA-B507-A1D9F5660E92}" srcOrd="0" destOrd="0" presId="urn:microsoft.com/office/officeart/2005/8/layout/vList3"/>
    <dgm:cxn modelId="{C89E86AD-DCFE-4786-9313-7F23926C05C3}" type="presParOf" srcId="{F1C968EA-E942-47B5-9E57-8AFE01BC1919}" destId="{F003F56F-E74B-4C87-A491-30F261D5B7BE}" srcOrd="1" destOrd="0" presId="urn:microsoft.com/office/officeart/2005/8/layout/vList3"/>
    <dgm:cxn modelId="{458FC5E5-E246-4390-9A8C-C74BE4542EBE}" type="presParOf" srcId="{083757D6-A6D4-42C3-8180-AC4B9798D9D8}" destId="{A609A372-B3FD-4B99-B07F-D623B6E59EB7}" srcOrd="11" destOrd="0" presId="urn:microsoft.com/office/officeart/2005/8/layout/vList3"/>
    <dgm:cxn modelId="{252502D7-235E-49DD-9778-B22FBFE4433D}" type="presParOf" srcId="{083757D6-A6D4-42C3-8180-AC4B9798D9D8}" destId="{179E7621-502D-4AA1-92B4-2970EB2FFB51}" srcOrd="12" destOrd="0" presId="urn:microsoft.com/office/officeart/2005/8/layout/vList3"/>
    <dgm:cxn modelId="{0D397329-DEAB-49BA-A0D6-21C9101142D3}" type="presParOf" srcId="{179E7621-502D-4AA1-92B4-2970EB2FFB51}" destId="{AF5B4233-8478-4BC5-BF0C-3CDCD06640AE}" srcOrd="0" destOrd="0" presId="urn:microsoft.com/office/officeart/2005/8/layout/vList3"/>
    <dgm:cxn modelId="{FA238A1F-9DEA-43FD-BD60-BA3115403864}" type="presParOf" srcId="{179E7621-502D-4AA1-92B4-2970EB2FFB51}" destId="{ABB4126A-37FA-4A51-8BC4-086A65397DAC}"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1ADE21-2C3D-4265-9AD6-8F46D33D0A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AD676B1-2946-454C-AE0A-779E641DC85A}">
      <dgm:prSet/>
      <dgm:spPr/>
      <dgm:t>
        <a:bodyPr/>
        <a:lstStyle/>
        <a:p>
          <a:r>
            <a:rPr lang="en-US" b="1" dirty="0"/>
            <a:t>Student B </a:t>
          </a:r>
          <a:r>
            <a:rPr lang="en-US" dirty="0"/>
            <a:t>is expected to spend their entire studies outside the UK and so are included in the AOR return </a:t>
          </a:r>
          <a:r>
            <a:rPr lang="en-US" dirty="0">
              <a:solidFill>
                <a:schemeClr val="accent2"/>
              </a:solidFill>
            </a:rPr>
            <a:t>/ TNE level of data</a:t>
          </a:r>
        </a:p>
      </dgm:t>
    </dgm:pt>
    <dgm:pt modelId="{2160A1D9-427B-4D3B-88C8-C44E5FCB876A}" type="parTrans" cxnId="{77861B51-DB3A-48A3-BB6E-AF4CC3798EE9}">
      <dgm:prSet/>
      <dgm:spPr/>
      <dgm:t>
        <a:bodyPr/>
        <a:lstStyle/>
        <a:p>
          <a:endParaRPr lang="en-US"/>
        </a:p>
      </dgm:t>
    </dgm:pt>
    <dgm:pt modelId="{27654635-9871-4F64-9C12-B0EF1B71A648}" type="sibTrans" cxnId="{77861B51-DB3A-48A3-BB6E-AF4CC3798EE9}">
      <dgm:prSet/>
      <dgm:spPr/>
      <dgm:t>
        <a:bodyPr/>
        <a:lstStyle/>
        <a:p>
          <a:endParaRPr lang="en-US"/>
        </a:p>
      </dgm:t>
    </dgm:pt>
    <dgm:pt modelId="{0DFD7D3A-272F-411D-B09B-1F441DD2E291}">
      <dgm:prSet/>
      <dgm:spPr/>
      <dgm:t>
        <a:bodyPr/>
        <a:lstStyle/>
        <a:p>
          <a:r>
            <a:rPr lang="en-US" dirty="0"/>
            <a:t>After 2 years their circumstances change, and they move to the UK to complete their studies</a:t>
          </a:r>
        </a:p>
      </dgm:t>
    </dgm:pt>
    <dgm:pt modelId="{C689E042-156B-4B1B-9124-E545DCAA4227}" type="parTrans" cxnId="{B84346AF-29FA-4A3C-BE0E-65A358BAD1F6}">
      <dgm:prSet/>
      <dgm:spPr/>
      <dgm:t>
        <a:bodyPr/>
        <a:lstStyle/>
        <a:p>
          <a:endParaRPr lang="en-GB"/>
        </a:p>
      </dgm:t>
    </dgm:pt>
    <dgm:pt modelId="{D3440745-4FCC-4463-9992-BDB8E9D4237E}" type="sibTrans" cxnId="{B84346AF-29FA-4A3C-BE0E-65A358BAD1F6}">
      <dgm:prSet/>
      <dgm:spPr/>
      <dgm:t>
        <a:bodyPr/>
        <a:lstStyle/>
        <a:p>
          <a:endParaRPr lang="en-GB"/>
        </a:p>
      </dgm:t>
    </dgm:pt>
    <dgm:pt modelId="{265B0AD3-F411-45C4-963A-5CB589502E90}">
      <dgm:prSet/>
      <dgm:spPr/>
      <dgm:t>
        <a:bodyPr/>
        <a:lstStyle/>
        <a:p>
          <a:r>
            <a:rPr lang="en-US" dirty="0"/>
            <a:t>Student will then move to be included in the Student return as they will now be spending more than 8 weeks in the UK </a:t>
          </a:r>
          <a:br>
            <a:rPr lang="en-US" dirty="0"/>
          </a:br>
          <a:r>
            <a:rPr lang="en-US" dirty="0"/>
            <a:t>(start date would reflect the date they started their activity outside the UK)</a:t>
          </a:r>
        </a:p>
      </dgm:t>
    </dgm:pt>
    <dgm:pt modelId="{0EF1C956-1D14-4BDB-AB41-EC15AA2459C6}" type="parTrans" cxnId="{19CFFFCF-1CCA-4EDD-BEDF-9DE8896C511C}">
      <dgm:prSet/>
      <dgm:spPr/>
      <dgm:t>
        <a:bodyPr/>
        <a:lstStyle/>
        <a:p>
          <a:endParaRPr lang="en-GB"/>
        </a:p>
      </dgm:t>
    </dgm:pt>
    <dgm:pt modelId="{5CD1974E-D084-459E-B610-2C523222723C}" type="sibTrans" cxnId="{19CFFFCF-1CCA-4EDD-BEDF-9DE8896C511C}">
      <dgm:prSet/>
      <dgm:spPr/>
      <dgm:t>
        <a:bodyPr/>
        <a:lstStyle/>
        <a:p>
          <a:endParaRPr lang="en-GB"/>
        </a:p>
      </dgm:t>
    </dgm:pt>
    <dgm:pt modelId="{CB4949F7-DEC9-4E49-BF65-D68166EC367F}" type="pres">
      <dgm:prSet presAssocID="{CC1ADE21-2C3D-4265-9AD6-8F46D33D0AB7}" presName="outerComposite" presStyleCnt="0">
        <dgm:presLayoutVars>
          <dgm:chMax val="5"/>
          <dgm:dir/>
          <dgm:resizeHandles val="exact"/>
        </dgm:presLayoutVars>
      </dgm:prSet>
      <dgm:spPr/>
    </dgm:pt>
    <dgm:pt modelId="{C51D4B97-05C3-43F7-84AF-4D7F62376475}" type="pres">
      <dgm:prSet presAssocID="{CC1ADE21-2C3D-4265-9AD6-8F46D33D0AB7}" presName="dummyMaxCanvas" presStyleCnt="0">
        <dgm:presLayoutVars/>
      </dgm:prSet>
      <dgm:spPr/>
    </dgm:pt>
    <dgm:pt modelId="{6A6AE306-4776-4380-AA56-AC7E7872CD22}" type="pres">
      <dgm:prSet presAssocID="{CC1ADE21-2C3D-4265-9AD6-8F46D33D0AB7}" presName="ThreeNodes_1" presStyleLbl="node1" presStyleIdx="0" presStyleCnt="3">
        <dgm:presLayoutVars>
          <dgm:bulletEnabled val="1"/>
        </dgm:presLayoutVars>
      </dgm:prSet>
      <dgm:spPr/>
    </dgm:pt>
    <dgm:pt modelId="{35DDC185-19DC-4E11-B5FE-255A275B89EC}" type="pres">
      <dgm:prSet presAssocID="{CC1ADE21-2C3D-4265-9AD6-8F46D33D0AB7}" presName="ThreeNodes_2" presStyleLbl="node1" presStyleIdx="1" presStyleCnt="3">
        <dgm:presLayoutVars>
          <dgm:bulletEnabled val="1"/>
        </dgm:presLayoutVars>
      </dgm:prSet>
      <dgm:spPr/>
    </dgm:pt>
    <dgm:pt modelId="{51F8373C-A8A5-4E8D-9204-DDDD16B80FAE}" type="pres">
      <dgm:prSet presAssocID="{CC1ADE21-2C3D-4265-9AD6-8F46D33D0AB7}" presName="ThreeNodes_3" presStyleLbl="node1" presStyleIdx="2" presStyleCnt="3">
        <dgm:presLayoutVars>
          <dgm:bulletEnabled val="1"/>
        </dgm:presLayoutVars>
      </dgm:prSet>
      <dgm:spPr/>
    </dgm:pt>
    <dgm:pt modelId="{26B8FFDD-3A3B-4020-A379-09BE093D6151}" type="pres">
      <dgm:prSet presAssocID="{CC1ADE21-2C3D-4265-9AD6-8F46D33D0AB7}" presName="ThreeConn_1-2" presStyleLbl="fgAccFollowNode1" presStyleIdx="0" presStyleCnt="2">
        <dgm:presLayoutVars>
          <dgm:bulletEnabled val="1"/>
        </dgm:presLayoutVars>
      </dgm:prSet>
      <dgm:spPr/>
    </dgm:pt>
    <dgm:pt modelId="{6C09926A-8E04-4599-B937-48C75466E7C1}" type="pres">
      <dgm:prSet presAssocID="{CC1ADE21-2C3D-4265-9AD6-8F46D33D0AB7}" presName="ThreeConn_2-3" presStyleLbl="fgAccFollowNode1" presStyleIdx="1" presStyleCnt="2">
        <dgm:presLayoutVars>
          <dgm:bulletEnabled val="1"/>
        </dgm:presLayoutVars>
      </dgm:prSet>
      <dgm:spPr/>
    </dgm:pt>
    <dgm:pt modelId="{1E5E3100-D8FD-434C-9B43-62CB6A0C362F}" type="pres">
      <dgm:prSet presAssocID="{CC1ADE21-2C3D-4265-9AD6-8F46D33D0AB7}" presName="ThreeNodes_1_text" presStyleLbl="node1" presStyleIdx="2" presStyleCnt="3">
        <dgm:presLayoutVars>
          <dgm:bulletEnabled val="1"/>
        </dgm:presLayoutVars>
      </dgm:prSet>
      <dgm:spPr/>
    </dgm:pt>
    <dgm:pt modelId="{4A877134-793A-4ACB-B68F-4323F3BFAF82}" type="pres">
      <dgm:prSet presAssocID="{CC1ADE21-2C3D-4265-9AD6-8F46D33D0AB7}" presName="ThreeNodes_2_text" presStyleLbl="node1" presStyleIdx="2" presStyleCnt="3">
        <dgm:presLayoutVars>
          <dgm:bulletEnabled val="1"/>
        </dgm:presLayoutVars>
      </dgm:prSet>
      <dgm:spPr/>
    </dgm:pt>
    <dgm:pt modelId="{9069530A-0A2D-4A94-99D9-C053333B01A8}" type="pres">
      <dgm:prSet presAssocID="{CC1ADE21-2C3D-4265-9AD6-8F46D33D0AB7}" presName="ThreeNodes_3_text" presStyleLbl="node1" presStyleIdx="2" presStyleCnt="3">
        <dgm:presLayoutVars>
          <dgm:bulletEnabled val="1"/>
        </dgm:presLayoutVars>
      </dgm:prSet>
      <dgm:spPr/>
    </dgm:pt>
  </dgm:ptLst>
  <dgm:cxnLst>
    <dgm:cxn modelId="{86AE1023-5084-404E-8B2F-440B10E72708}" type="presOf" srcId="{4AD676B1-2946-454C-AE0A-779E641DC85A}" destId="{1E5E3100-D8FD-434C-9B43-62CB6A0C362F}" srcOrd="1" destOrd="0" presId="urn:microsoft.com/office/officeart/2005/8/layout/vProcess5"/>
    <dgm:cxn modelId="{ADBDE02A-075B-4B93-8344-2197BB5437E5}" type="presOf" srcId="{265B0AD3-F411-45C4-963A-5CB589502E90}" destId="{9069530A-0A2D-4A94-99D9-C053333B01A8}" srcOrd="1" destOrd="0" presId="urn:microsoft.com/office/officeart/2005/8/layout/vProcess5"/>
    <dgm:cxn modelId="{14638531-EDF8-4DB6-8E0C-820812BC1ED7}" type="presOf" srcId="{CC1ADE21-2C3D-4265-9AD6-8F46D33D0AB7}" destId="{CB4949F7-DEC9-4E49-BF65-D68166EC367F}" srcOrd="0" destOrd="0" presId="urn:microsoft.com/office/officeart/2005/8/layout/vProcess5"/>
    <dgm:cxn modelId="{9C6F1D3F-8FA9-4CC1-8840-2B240994B2A3}" type="presOf" srcId="{265B0AD3-F411-45C4-963A-5CB589502E90}" destId="{51F8373C-A8A5-4E8D-9204-DDDD16B80FAE}" srcOrd="0" destOrd="0" presId="urn:microsoft.com/office/officeart/2005/8/layout/vProcess5"/>
    <dgm:cxn modelId="{76A1415F-CDA6-4CB8-9A31-9C9FEAF8A273}" type="presOf" srcId="{D3440745-4FCC-4463-9992-BDB8E9D4237E}" destId="{6C09926A-8E04-4599-B937-48C75466E7C1}" srcOrd="0" destOrd="0" presId="urn:microsoft.com/office/officeart/2005/8/layout/vProcess5"/>
    <dgm:cxn modelId="{77861B51-DB3A-48A3-BB6E-AF4CC3798EE9}" srcId="{CC1ADE21-2C3D-4265-9AD6-8F46D33D0AB7}" destId="{4AD676B1-2946-454C-AE0A-779E641DC85A}" srcOrd="0" destOrd="0" parTransId="{2160A1D9-427B-4D3B-88C8-C44E5FCB876A}" sibTransId="{27654635-9871-4F64-9C12-B0EF1B71A648}"/>
    <dgm:cxn modelId="{179E647D-96E8-4639-82C6-DB57A2A3260B}" type="presOf" srcId="{0DFD7D3A-272F-411D-B09B-1F441DD2E291}" destId="{35DDC185-19DC-4E11-B5FE-255A275B89EC}" srcOrd="0" destOrd="0" presId="urn:microsoft.com/office/officeart/2005/8/layout/vProcess5"/>
    <dgm:cxn modelId="{B8CC688C-38F0-4949-9D50-3D050F55466C}" type="presOf" srcId="{0DFD7D3A-272F-411D-B09B-1F441DD2E291}" destId="{4A877134-793A-4ACB-B68F-4323F3BFAF82}" srcOrd="1" destOrd="0" presId="urn:microsoft.com/office/officeart/2005/8/layout/vProcess5"/>
    <dgm:cxn modelId="{7EE264A3-6DE9-49BA-AB3C-FE7F4C29458B}" type="presOf" srcId="{27654635-9871-4F64-9C12-B0EF1B71A648}" destId="{26B8FFDD-3A3B-4020-A379-09BE093D6151}" srcOrd="0" destOrd="0" presId="urn:microsoft.com/office/officeart/2005/8/layout/vProcess5"/>
    <dgm:cxn modelId="{B84346AF-29FA-4A3C-BE0E-65A358BAD1F6}" srcId="{CC1ADE21-2C3D-4265-9AD6-8F46D33D0AB7}" destId="{0DFD7D3A-272F-411D-B09B-1F441DD2E291}" srcOrd="1" destOrd="0" parTransId="{C689E042-156B-4B1B-9124-E545DCAA4227}" sibTransId="{D3440745-4FCC-4463-9992-BDB8E9D4237E}"/>
    <dgm:cxn modelId="{B25729CD-40C7-4582-A15E-1B0D33C94700}" type="presOf" srcId="{4AD676B1-2946-454C-AE0A-779E641DC85A}" destId="{6A6AE306-4776-4380-AA56-AC7E7872CD22}" srcOrd="0" destOrd="0" presId="urn:microsoft.com/office/officeart/2005/8/layout/vProcess5"/>
    <dgm:cxn modelId="{19CFFFCF-1CCA-4EDD-BEDF-9DE8896C511C}" srcId="{CC1ADE21-2C3D-4265-9AD6-8F46D33D0AB7}" destId="{265B0AD3-F411-45C4-963A-5CB589502E90}" srcOrd="2" destOrd="0" parTransId="{0EF1C956-1D14-4BDB-AB41-EC15AA2459C6}" sibTransId="{5CD1974E-D084-459E-B610-2C523222723C}"/>
    <dgm:cxn modelId="{62D90208-17BD-4E29-84B2-48883457A758}" type="presParOf" srcId="{CB4949F7-DEC9-4E49-BF65-D68166EC367F}" destId="{C51D4B97-05C3-43F7-84AF-4D7F62376475}" srcOrd="0" destOrd="0" presId="urn:microsoft.com/office/officeart/2005/8/layout/vProcess5"/>
    <dgm:cxn modelId="{4F11B095-6075-4C63-9EAD-B67D6E5B220B}" type="presParOf" srcId="{CB4949F7-DEC9-4E49-BF65-D68166EC367F}" destId="{6A6AE306-4776-4380-AA56-AC7E7872CD22}" srcOrd="1" destOrd="0" presId="urn:microsoft.com/office/officeart/2005/8/layout/vProcess5"/>
    <dgm:cxn modelId="{4CC0FD7A-A337-47FD-818B-CA32BCA0B9D5}" type="presParOf" srcId="{CB4949F7-DEC9-4E49-BF65-D68166EC367F}" destId="{35DDC185-19DC-4E11-B5FE-255A275B89EC}" srcOrd="2" destOrd="0" presId="urn:microsoft.com/office/officeart/2005/8/layout/vProcess5"/>
    <dgm:cxn modelId="{2CAFF6EF-14C5-449F-B540-0CA49D20AC71}" type="presParOf" srcId="{CB4949F7-DEC9-4E49-BF65-D68166EC367F}" destId="{51F8373C-A8A5-4E8D-9204-DDDD16B80FAE}" srcOrd="3" destOrd="0" presId="urn:microsoft.com/office/officeart/2005/8/layout/vProcess5"/>
    <dgm:cxn modelId="{43F458DC-D5B4-45E2-900C-0765ED504BA4}" type="presParOf" srcId="{CB4949F7-DEC9-4E49-BF65-D68166EC367F}" destId="{26B8FFDD-3A3B-4020-A379-09BE093D6151}" srcOrd="4" destOrd="0" presId="urn:microsoft.com/office/officeart/2005/8/layout/vProcess5"/>
    <dgm:cxn modelId="{743FCCB6-785C-4AC1-8B40-BB8AED0EFBB2}" type="presParOf" srcId="{CB4949F7-DEC9-4E49-BF65-D68166EC367F}" destId="{6C09926A-8E04-4599-B937-48C75466E7C1}" srcOrd="5" destOrd="0" presId="urn:microsoft.com/office/officeart/2005/8/layout/vProcess5"/>
    <dgm:cxn modelId="{E37ACCD8-267E-4E5F-8053-7F9752FE02BB}" type="presParOf" srcId="{CB4949F7-DEC9-4E49-BF65-D68166EC367F}" destId="{1E5E3100-D8FD-434C-9B43-62CB6A0C362F}" srcOrd="6" destOrd="0" presId="urn:microsoft.com/office/officeart/2005/8/layout/vProcess5"/>
    <dgm:cxn modelId="{6DD3C90A-F308-4051-8C14-8FF8D368F373}" type="presParOf" srcId="{CB4949F7-DEC9-4E49-BF65-D68166EC367F}" destId="{4A877134-793A-4ACB-B68F-4323F3BFAF82}" srcOrd="7" destOrd="0" presId="urn:microsoft.com/office/officeart/2005/8/layout/vProcess5"/>
    <dgm:cxn modelId="{6D47DEE2-4A82-421C-86E0-4625AF73F21A}" type="presParOf" srcId="{CB4949F7-DEC9-4E49-BF65-D68166EC367F}" destId="{9069530A-0A2D-4A94-99D9-C053333B01A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1ADE21-2C3D-4265-9AD6-8F46D33D0A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AD676B1-2946-454C-AE0A-779E641DC85A}">
      <dgm:prSet/>
      <dgm:spPr/>
      <dgm:t>
        <a:bodyPr/>
        <a:lstStyle/>
        <a:p>
          <a:r>
            <a:rPr lang="en-US" b="1" dirty="0"/>
            <a:t>Student C is expected to </a:t>
          </a:r>
          <a:r>
            <a:rPr lang="en-US" dirty="0"/>
            <a:t>spend 10 weeks during their course in the UK </a:t>
          </a:r>
          <a:r>
            <a:rPr lang="en-US" strike="sngStrike" dirty="0">
              <a:solidFill>
                <a:schemeClr val="accent2"/>
              </a:solidFill>
            </a:rPr>
            <a:t>and so is included in the Student return</a:t>
          </a:r>
        </a:p>
      </dgm:t>
    </dgm:pt>
    <dgm:pt modelId="{2160A1D9-427B-4D3B-88C8-C44E5FCB876A}" type="parTrans" cxnId="{77861B51-DB3A-48A3-BB6E-AF4CC3798EE9}">
      <dgm:prSet/>
      <dgm:spPr/>
      <dgm:t>
        <a:bodyPr/>
        <a:lstStyle/>
        <a:p>
          <a:endParaRPr lang="en-US"/>
        </a:p>
      </dgm:t>
    </dgm:pt>
    <dgm:pt modelId="{27654635-9871-4F64-9C12-B0EF1B71A648}" type="sibTrans" cxnId="{77861B51-DB3A-48A3-BB6E-AF4CC3798EE9}">
      <dgm:prSet/>
      <dgm:spPr/>
      <dgm:t>
        <a:bodyPr/>
        <a:lstStyle/>
        <a:p>
          <a:endParaRPr lang="en-US"/>
        </a:p>
      </dgm:t>
    </dgm:pt>
    <dgm:pt modelId="{B486873E-2979-409B-9FCC-22DBD2EF0ECF}">
      <dgm:prSet/>
      <dgm:spPr/>
      <dgm:t>
        <a:bodyPr/>
        <a:lstStyle/>
        <a:p>
          <a:r>
            <a:rPr lang="en-US" dirty="0">
              <a:solidFill>
                <a:schemeClr val="accent2"/>
              </a:solidFill>
            </a:rPr>
            <a:t>Student should be in the Student return for the periods of time they are in the UK</a:t>
          </a:r>
          <a:endParaRPr lang="en-US" dirty="0"/>
        </a:p>
      </dgm:t>
    </dgm:pt>
    <dgm:pt modelId="{A628E9A9-FEDA-4D56-8520-09C5CD28A675}" type="parTrans" cxnId="{8AF98846-C6EB-46C6-B42D-298B90E10115}">
      <dgm:prSet/>
      <dgm:spPr/>
      <dgm:t>
        <a:bodyPr/>
        <a:lstStyle/>
        <a:p>
          <a:endParaRPr lang="en-GB"/>
        </a:p>
      </dgm:t>
    </dgm:pt>
    <dgm:pt modelId="{A736AAC3-A9B2-4AFA-985F-CD6842864BDA}" type="sibTrans" cxnId="{8AF98846-C6EB-46C6-B42D-298B90E10115}">
      <dgm:prSet/>
      <dgm:spPr/>
      <dgm:t>
        <a:bodyPr/>
        <a:lstStyle/>
        <a:p>
          <a:endParaRPr lang="en-GB"/>
        </a:p>
      </dgm:t>
    </dgm:pt>
    <dgm:pt modelId="{761D306E-7BC9-41BE-8023-6BFA71124460}">
      <dgm:prSet/>
      <dgm:spPr/>
      <dgm:t>
        <a:bodyPr/>
        <a:lstStyle/>
        <a:p>
          <a:r>
            <a:rPr lang="en-US" dirty="0">
              <a:solidFill>
                <a:schemeClr val="accent2"/>
              </a:solidFill>
            </a:rPr>
            <a:t>Student could be allowed to move to AOR / the reduced TNE level of data for the periods of time they are outside of the UK</a:t>
          </a:r>
          <a:endParaRPr lang="en-US" dirty="0"/>
        </a:p>
      </dgm:t>
    </dgm:pt>
    <dgm:pt modelId="{60CAE2CC-6DA2-45C4-8000-7C6D121C1407}" type="parTrans" cxnId="{295DBE4A-006F-44F6-8878-B8410F2600E9}">
      <dgm:prSet/>
      <dgm:spPr/>
      <dgm:t>
        <a:bodyPr/>
        <a:lstStyle/>
        <a:p>
          <a:endParaRPr lang="en-GB"/>
        </a:p>
      </dgm:t>
    </dgm:pt>
    <dgm:pt modelId="{A45B9045-E520-4F27-9B22-4E498EFC51C3}" type="sibTrans" cxnId="{295DBE4A-006F-44F6-8878-B8410F2600E9}">
      <dgm:prSet/>
      <dgm:spPr/>
      <dgm:t>
        <a:bodyPr/>
        <a:lstStyle/>
        <a:p>
          <a:endParaRPr lang="en-GB"/>
        </a:p>
      </dgm:t>
    </dgm:pt>
    <dgm:pt modelId="{CB4949F7-DEC9-4E49-BF65-D68166EC367F}" type="pres">
      <dgm:prSet presAssocID="{CC1ADE21-2C3D-4265-9AD6-8F46D33D0AB7}" presName="outerComposite" presStyleCnt="0">
        <dgm:presLayoutVars>
          <dgm:chMax val="5"/>
          <dgm:dir/>
          <dgm:resizeHandles val="exact"/>
        </dgm:presLayoutVars>
      </dgm:prSet>
      <dgm:spPr/>
    </dgm:pt>
    <dgm:pt modelId="{C51D4B97-05C3-43F7-84AF-4D7F62376475}" type="pres">
      <dgm:prSet presAssocID="{CC1ADE21-2C3D-4265-9AD6-8F46D33D0AB7}" presName="dummyMaxCanvas" presStyleCnt="0">
        <dgm:presLayoutVars/>
      </dgm:prSet>
      <dgm:spPr/>
    </dgm:pt>
    <dgm:pt modelId="{CCB68799-04BD-4E04-9794-4B099D7F7942}" type="pres">
      <dgm:prSet presAssocID="{CC1ADE21-2C3D-4265-9AD6-8F46D33D0AB7}" presName="ThreeNodes_1" presStyleLbl="node1" presStyleIdx="0" presStyleCnt="3">
        <dgm:presLayoutVars>
          <dgm:bulletEnabled val="1"/>
        </dgm:presLayoutVars>
      </dgm:prSet>
      <dgm:spPr/>
    </dgm:pt>
    <dgm:pt modelId="{8BEA4412-36AE-485E-A6CD-1BFB3CE91468}" type="pres">
      <dgm:prSet presAssocID="{CC1ADE21-2C3D-4265-9AD6-8F46D33D0AB7}" presName="ThreeNodes_2" presStyleLbl="node1" presStyleIdx="1" presStyleCnt="3">
        <dgm:presLayoutVars>
          <dgm:bulletEnabled val="1"/>
        </dgm:presLayoutVars>
      </dgm:prSet>
      <dgm:spPr/>
    </dgm:pt>
    <dgm:pt modelId="{423AE632-FED5-4A40-84F2-A3D89A07A047}" type="pres">
      <dgm:prSet presAssocID="{CC1ADE21-2C3D-4265-9AD6-8F46D33D0AB7}" presName="ThreeNodes_3" presStyleLbl="node1" presStyleIdx="2" presStyleCnt="3" custLinFactNeighborX="1362" custLinFactNeighborY="3689">
        <dgm:presLayoutVars>
          <dgm:bulletEnabled val="1"/>
        </dgm:presLayoutVars>
      </dgm:prSet>
      <dgm:spPr/>
    </dgm:pt>
    <dgm:pt modelId="{3A6AC55A-E231-4CF6-B671-5572348FE9DD}" type="pres">
      <dgm:prSet presAssocID="{CC1ADE21-2C3D-4265-9AD6-8F46D33D0AB7}" presName="ThreeConn_1-2" presStyleLbl="fgAccFollowNode1" presStyleIdx="0" presStyleCnt="2">
        <dgm:presLayoutVars>
          <dgm:bulletEnabled val="1"/>
        </dgm:presLayoutVars>
      </dgm:prSet>
      <dgm:spPr/>
    </dgm:pt>
    <dgm:pt modelId="{FC5C4B47-4A10-4812-B5C9-4CAFF45DB346}" type="pres">
      <dgm:prSet presAssocID="{CC1ADE21-2C3D-4265-9AD6-8F46D33D0AB7}" presName="ThreeConn_2-3" presStyleLbl="fgAccFollowNode1" presStyleIdx="1" presStyleCnt="2">
        <dgm:presLayoutVars>
          <dgm:bulletEnabled val="1"/>
        </dgm:presLayoutVars>
      </dgm:prSet>
      <dgm:spPr/>
    </dgm:pt>
    <dgm:pt modelId="{EDCF0341-353B-47AD-A8A0-114368045C94}" type="pres">
      <dgm:prSet presAssocID="{CC1ADE21-2C3D-4265-9AD6-8F46D33D0AB7}" presName="ThreeNodes_1_text" presStyleLbl="node1" presStyleIdx="2" presStyleCnt="3">
        <dgm:presLayoutVars>
          <dgm:bulletEnabled val="1"/>
        </dgm:presLayoutVars>
      </dgm:prSet>
      <dgm:spPr/>
    </dgm:pt>
    <dgm:pt modelId="{C3D9C765-3612-41F5-AB78-5EB07A9286CF}" type="pres">
      <dgm:prSet presAssocID="{CC1ADE21-2C3D-4265-9AD6-8F46D33D0AB7}" presName="ThreeNodes_2_text" presStyleLbl="node1" presStyleIdx="2" presStyleCnt="3">
        <dgm:presLayoutVars>
          <dgm:bulletEnabled val="1"/>
        </dgm:presLayoutVars>
      </dgm:prSet>
      <dgm:spPr/>
    </dgm:pt>
    <dgm:pt modelId="{8B1164BE-C00C-4704-A6D4-2235995D6F16}" type="pres">
      <dgm:prSet presAssocID="{CC1ADE21-2C3D-4265-9AD6-8F46D33D0AB7}" presName="ThreeNodes_3_text" presStyleLbl="node1" presStyleIdx="2" presStyleCnt="3">
        <dgm:presLayoutVars>
          <dgm:bulletEnabled val="1"/>
        </dgm:presLayoutVars>
      </dgm:prSet>
      <dgm:spPr/>
    </dgm:pt>
  </dgm:ptLst>
  <dgm:cxnLst>
    <dgm:cxn modelId="{2E3CD008-3F32-4040-9129-8B32DF6065D6}" type="presOf" srcId="{A736AAC3-A9B2-4AFA-985F-CD6842864BDA}" destId="{FC5C4B47-4A10-4812-B5C9-4CAFF45DB346}" srcOrd="0" destOrd="0" presId="urn:microsoft.com/office/officeart/2005/8/layout/vProcess5"/>
    <dgm:cxn modelId="{33423B0A-6031-4A84-B9E7-3B022C152BF8}" type="presOf" srcId="{27654635-9871-4F64-9C12-B0EF1B71A648}" destId="{3A6AC55A-E231-4CF6-B671-5572348FE9DD}" srcOrd="0" destOrd="0" presId="urn:microsoft.com/office/officeart/2005/8/layout/vProcess5"/>
    <dgm:cxn modelId="{74591C19-F177-4702-9D46-C062B74C79C8}" type="presOf" srcId="{761D306E-7BC9-41BE-8023-6BFA71124460}" destId="{8B1164BE-C00C-4704-A6D4-2235995D6F16}" srcOrd="1" destOrd="0" presId="urn:microsoft.com/office/officeart/2005/8/layout/vProcess5"/>
    <dgm:cxn modelId="{14638531-EDF8-4DB6-8E0C-820812BC1ED7}" type="presOf" srcId="{CC1ADE21-2C3D-4265-9AD6-8F46D33D0AB7}" destId="{CB4949F7-DEC9-4E49-BF65-D68166EC367F}" srcOrd="0" destOrd="0" presId="urn:microsoft.com/office/officeart/2005/8/layout/vProcess5"/>
    <dgm:cxn modelId="{8AF98846-C6EB-46C6-B42D-298B90E10115}" srcId="{CC1ADE21-2C3D-4265-9AD6-8F46D33D0AB7}" destId="{B486873E-2979-409B-9FCC-22DBD2EF0ECF}" srcOrd="1" destOrd="0" parTransId="{A628E9A9-FEDA-4D56-8520-09C5CD28A675}" sibTransId="{A736AAC3-A9B2-4AFA-985F-CD6842864BDA}"/>
    <dgm:cxn modelId="{A5C0BC4A-B952-4236-9380-B913603FE3F6}" type="presOf" srcId="{761D306E-7BC9-41BE-8023-6BFA71124460}" destId="{423AE632-FED5-4A40-84F2-A3D89A07A047}" srcOrd="0" destOrd="0" presId="urn:microsoft.com/office/officeart/2005/8/layout/vProcess5"/>
    <dgm:cxn modelId="{295DBE4A-006F-44F6-8878-B8410F2600E9}" srcId="{CC1ADE21-2C3D-4265-9AD6-8F46D33D0AB7}" destId="{761D306E-7BC9-41BE-8023-6BFA71124460}" srcOrd="2" destOrd="0" parTransId="{60CAE2CC-6DA2-45C4-8000-7C6D121C1407}" sibTransId="{A45B9045-E520-4F27-9B22-4E498EFC51C3}"/>
    <dgm:cxn modelId="{FFDAFD6C-CEB7-4BC8-B21A-9D7A0CF0ED54}" type="presOf" srcId="{B486873E-2979-409B-9FCC-22DBD2EF0ECF}" destId="{8BEA4412-36AE-485E-A6CD-1BFB3CE91468}" srcOrd="0" destOrd="0" presId="urn:microsoft.com/office/officeart/2005/8/layout/vProcess5"/>
    <dgm:cxn modelId="{77861B51-DB3A-48A3-BB6E-AF4CC3798EE9}" srcId="{CC1ADE21-2C3D-4265-9AD6-8F46D33D0AB7}" destId="{4AD676B1-2946-454C-AE0A-779E641DC85A}" srcOrd="0" destOrd="0" parTransId="{2160A1D9-427B-4D3B-88C8-C44E5FCB876A}" sibTransId="{27654635-9871-4F64-9C12-B0EF1B71A648}"/>
    <dgm:cxn modelId="{4F91E6C1-8B3E-439C-B738-7E1DDFB57BCB}" type="presOf" srcId="{B486873E-2979-409B-9FCC-22DBD2EF0ECF}" destId="{C3D9C765-3612-41F5-AB78-5EB07A9286CF}" srcOrd="1" destOrd="0" presId="urn:microsoft.com/office/officeart/2005/8/layout/vProcess5"/>
    <dgm:cxn modelId="{A49EEBDF-42E6-49A3-87DD-EE128FFD44C0}" type="presOf" srcId="{4AD676B1-2946-454C-AE0A-779E641DC85A}" destId="{CCB68799-04BD-4E04-9794-4B099D7F7942}" srcOrd="0" destOrd="0" presId="urn:microsoft.com/office/officeart/2005/8/layout/vProcess5"/>
    <dgm:cxn modelId="{8ABB57EF-C9C9-4DE1-A56F-5783CB71B01C}" type="presOf" srcId="{4AD676B1-2946-454C-AE0A-779E641DC85A}" destId="{EDCF0341-353B-47AD-A8A0-114368045C94}" srcOrd="1" destOrd="0" presId="urn:microsoft.com/office/officeart/2005/8/layout/vProcess5"/>
    <dgm:cxn modelId="{62D90208-17BD-4E29-84B2-48883457A758}" type="presParOf" srcId="{CB4949F7-DEC9-4E49-BF65-D68166EC367F}" destId="{C51D4B97-05C3-43F7-84AF-4D7F62376475}" srcOrd="0" destOrd="0" presId="urn:microsoft.com/office/officeart/2005/8/layout/vProcess5"/>
    <dgm:cxn modelId="{C46803E1-5047-44DC-8951-73398C635124}" type="presParOf" srcId="{CB4949F7-DEC9-4E49-BF65-D68166EC367F}" destId="{CCB68799-04BD-4E04-9794-4B099D7F7942}" srcOrd="1" destOrd="0" presId="urn:microsoft.com/office/officeart/2005/8/layout/vProcess5"/>
    <dgm:cxn modelId="{1E793EEA-CF11-4D23-9E1B-9C950D31ACB3}" type="presParOf" srcId="{CB4949F7-DEC9-4E49-BF65-D68166EC367F}" destId="{8BEA4412-36AE-485E-A6CD-1BFB3CE91468}" srcOrd="2" destOrd="0" presId="urn:microsoft.com/office/officeart/2005/8/layout/vProcess5"/>
    <dgm:cxn modelId="{274BCA76-0AD5-478F-9B28-4CB1E959EECB}" type="presParOf" srcId="{CB4949F7-DEC9-4E49-BF65-D68166EC367F}" destId="{423AE632-FED5-4A40-84F2-A3D89A07A047}" srcOrd="3" destOrd="0" presId="urn:microsoft.com/office/officeart/2005/8/layout/vProcess5"/>
    <dgm:cxn modelId="{F78431EA-512D-42C9-A29A-FE2026D2F15E}" type="presParOf" srcId="{CB4949F7-DEC9-4E49-BF65-D68166EC367F}" destId="{3A6AC55A-E231-4CF6-B671-5572348FE9DD}" srcOrd="4" destOrd="0" presId="urn:microsoft.com/office/officeart/2005/8/layout/vProcess5"/>
    <dgm:cxn modelId="{53DF361F-0FEC-4989-82A7-48B34436636F}" type="presParOf" srcId="{CB4949F7-DEC9-4E49-BF65-D68166EC367F}" destId="{FC5C4B47-4A10-4812-B5C9-4CAFF45DB346}" srcOrd="5" destOrd="0" presId="urn:microsoft.com/office/officeart/2005/8/layout/vProcess5"/>
    <dgm:cxn modelId="{8AB48A59-C1B8-439F-A1DB-088ABECEE16B}" type="presParOf" srcId="{CB4949F7-DEC9-4E49-BF65-D68166EC367F}" destId="{EDCF0341-353B-47AD-A8A0-114368045C94}" srcOrd="6" destOrd="0" presId="urn:microsoft.com/office/officeart/2005/8/layout/vProcess5"/>
    <dgm:cxn modelId="{B81768A6-1A04-4106-88C3-FF7394609BD4}" type="presParOf" srcId="{CB4949F7-DEC9-4E49-BF65-D68166EC367F}" destId="{C3D9C765-3612-41F5-AB78-5EB07A9286CF}" srcOrd="7" destOrd="0" presId="urn:microsoft.com/office/officeart/2005/8/layout/vProcess5"/>
    <dgm:cxn modelId="{6A0E484B-CB19-4E6F-A523-6DF3034F9772}" type="presParOf" srcId="{CB4949F7-DEC9-4E49-BF65-D68166EC367F}" destId="{8B1164BE-C00C-4704-A6D4-2235995D6F1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67BC1-D543-4627-9FE5-27DD05F4B8F9}" type="doc">
      <dgm:prSet loTypeId="urn:microsoft.com/office/officeart/2005/8/layout/target1" loCatId="relationship" qsTypeId="urn:microsoft.com/office/officeart/2005/8/quickstyle/simple1" qsCatId="simple" csTypeId="urn:microsoft.com/office/officeart/2005/8/colors/accent1_2" csCatId="accent1" phldr="1"/>
      <dgm:spPr/>
    </dgm:pt>
    <dgm:pt modelId="{8DA78563-C579-4AD9-882F-A2178436DABE}">
      <dgm:prSet phldrT="[Text]"/>
      <dgm:spPr/>
      <dgm:t>
        <a:bodyPr/>
        <a:lstStyle/>
        <a:p>
          <a:r>
            <a:rPr lang="en-GB"/>
            <a:t>Non providers (7)</a:t>
          </a:r>
        </a:p>
      </dgm:t>
    </dgm:pt>
    <dgm:pt modelId="{5C1C30B4-D4FA-42BA-B32E-50EDF7D910F3}" type="parTrans" cxnId="{67A32A9D-D6D6-4E5F-A58B-ADAD96B9F3B1}">
      <dgm:prSet/>
      <dgm:spPr/>
      <dgm:t>
        <a:bodyPr/>
        <a:lstStyle/>
        <a:p>
          <a:endParaRPr lang="en-GB"/>
        </a:p>
      </dgm:t>
    </dgm:pt>
    <dgm:pt modelId="{C7097BAC-6C5B-4F6B-B278-9C64C3BDF58B}" type="sibTrans" cxnId="{67A32A9D-D6D6-4E5F-A58B-ADAD96B9F3B1}">
      <dgm:prSet/>
      <dgm:spPr/>
      <dgm:t>
        <a:bodyPr/>
        <a:lstStyle/>
        <a:p>
          <a:endParaRPr lang="en-GB"/>
        </a:p>
      </dgm:t>
    </dgm:pt>
    <dgm:pt modelId="{C50100FD-451E-4A90-9B89-28EEC0A9F8AA}">
      <dgm:prSet phldrT="[Text]"/>
      <dgm:spPr/>
      <dgm:t>
        <a:bodyPr/>
        <a:lstStyle/>
        <a:p>
          <a:r>
            <a:rPr lang="en-GB"/>
            <a:t>English Providers (64)</a:t>
          </a:r>
        </a:p>
      </dgm:t>
    </dgm:pt>
    <dgm:pt modelId="{C600B933-322C-48BC-B910-83814B32ABDC}" type="parTrans" cxnId="{2D5E7F52-1B1F-4987-9805-33428D59B414}">
      <dgm:prSet/>
      <dgm:spPr/>
      <dgm:t>
        <a:bodyPr/>
        <a:lstStyle/>
        <a:p>
          <a:endParaRPr lang="en-GB"/>
        </a:p>
      </dgm:t>
    </dgm:pt>
    <dgm:pt modelId="{7CF40C1E-8A55-4E80-9A3E-822048E77984}" type="sibTrans" cxnId="{2D5E7F52-1B1F-4987-9805-33428D59B414}">
      <dgm:prSet/>
      <dgm:spPr/>
      <dgm:t>
        <a:bodyPr/>
        <a:lstStyle/>
        <a:p>
          <a:endParaRPr lang="en-GB"/>
        </a:p>
      </dgm:t>
    </dgm:pt>
    <dgm:pt modelId="{341A5693-31EB-49BA-A86A-C5DA59F2E82B}">
      <dgm:prSet phldrT="[Text]"/>
      <dgm:spPr/>
      <dgm:t>
        <a:bodyPr/>
        <a:lstStyle/>
        <a:p>
          <a:r>
            <a:rPr lang="en-GB"/>
            <a:t>Welsh provider (4)</a:t>
          </a:r>
        </a:p>
      </dgm:t>
    </dgm:pt>
    <dgm:pt modelId="{55AB6420-2009-44D2-9FA3-68645A1665B3}" type="parTrans" cxnId="{BBDE6FAE-7690-42DB-95AB-D476D4F36986}">
      <dgm:prSet/>
      <dgm:spPr/>
      <dgm:t>
        <a:bodyPr/>
        <a:lstStyle/>
        <a:p>
          <a:endParaRPr lang="en-GB"/>
        </a:p>
      </dgm:t>
    </dgm:pt>
    <dgm:pt modelId="{C881E0C0-8F64-4D90-AC66-001E3202A8FA}" type="sibTrans" cxnId="{BBDE6FAE-7690-42DB-95AB-D476D4F36986}">
      <dgm:prSet/>
      <dgm:spPr/>
      <dgm:t>
        <a:bodyPr/>
        <a:lstStyle/>
        <a:p>
          <a:endParaRPr lang="en-GB"/>
        </a:p>
      </dgm:t>
    </dgm:pt>
    <dgm:pt modelId="{82D34015-E2E3-4CC0-8F76-1FE6400BBBF2}" type="pres">
      <dgm:prSet presAssocID="{69B67BC1-D543-4627-9FE5-27DD05F4B8F9}" presName="composite" presStyleCnt="0">
        <dgm:presLayoutVars>
          <dgm:chMax val="5"/>
          <dgm:dir/>
          <dgm:resizeHandles val="exact"/>
        </dgm:presLayoutVars>
      </dgm:prSet>
      <dgm:spPr/>
    </dgm:pt>
    <dgm:pt modelId="{73BA9E49-437A-490B-8C4A-814F2B74F217}" type="pres">
      <dgm:prSet presAssocID="{8DA78563-C579-4AD9-882F-A2178436DABE}" presName="circle1" presStyleLbl="lnNode1" presStyleIdx="0" presStyleCnt="3" custScaleX="121863" custScaleY="128136" custLinFactY="-21005" custLinFactNeighborX="72587" custLinFactNeighborY="-100000"/>
      <dgm:spPr>
        <a:solidFill>
          <a:schemeClr val="accent3">
            <a:lumMod val="75000"/>
          </a:schemeClr>
        </a:solidFill>
      </dgm:spPr>
    </dgm:pt>
    <dgm:pt modelId="{BB177FC5-9AF6-47A3-8526-ACE04DD31C1E}" type="pres">
      <dgm:prSet presAssocID="{8DA78563-C579-4AD9-882F-A2178436DABE}" presName="text1" presStyleLbl="revTx" presStyleIdx="0" presStyleCnt="3" custScaleX="149873">
        <dgm:presLayoutVars>
          <dgm:bulletEnabled val="1"/>
        </dgm:presLayoutVars>
      </dgm:prSet>
      <dgm:spPr/>
    </dgm:pt>
    <dgm:pt modelId="{7CA057E1-BA57-4D0A-8166-2F15A93CC6E2}" type="pres">
      <dgm:prSet presAssocID="{8DA78563-C579-4AD9-882F-A2178436DABE}" presName="line1" presStyleLbl="callout" presStyleIdx="0" presStyleCnt="6"/>
      <dgm:spPr/>
    </dgm:pt>
    <dgm:pt modelId="{369CBC58-815A-4561-9A49-3D9B15F4D427}" type="pres">
      <dgm:prSet presAssocID="{8DA78563-C579-4AD9-882F-A2178436DABE}" presName="d1" presStyleLbl="callout" presStyleIdx="1" presStyleCnt="6" custScaleX="76588" custScaleY="71819" custLinFactNeighborX="11998" custLinFactNeighborY="-14757"/>
      <dgm:spPr/>
    </dgm:pt>
    <dgm:pt modelId="{9FA13872-9A10-4AEA-A13C-6EBAC21AA40C}" type="pres">
      <dgm:prSet presAssocID="{341A5693-31EB-49BA-A86A-C5DA59F2E82B}" presName="circle2" presStyleLbl="lnNode1" presStyleIdx="1" presStyleCnt="3" custScaleX="37114" custScaleY="34382" custLinFactNeighborX="28365" custLinFactNeighborY="22216"/>
      <dgm:spPr>
        <a:solidFill>
          <a:schemeClr val="accent3"/>
        </a:solidFill>
      </dgm:spPr>
    </dgm:pt>
    <dgm:pt modelId="{4EB4A37F-BD7A-4D08-B1C4-FDC36EA00E4D}" type="pres">
      <dgm:prSet presAssocID="{341A5693-31EB-49BA-A86A-C5DA59F2E82B}" presName="text2" presStyleLbl="revTx" presStyleIdx="1" presStyleCnt="3">
        <dgm:presLayoutVars>
          <dgm:bulletEnabled val="1"/>
        </dgm:presLayoutVars>
      </dgm:prSet>
      <dgm:spPr/>
    </dgm:pt>
    <dgm:pt modelId="{1D5731AF-C808-474C-8507-F2D94615603A}" type="pres">
      <dgm:prSet presAssocID="{341A5693-31EB-49BA-A86A-C5DA59F2E82B}" presName="line2" presStyleLbl="callout" presStyleIdx="2" presStyleCnt="6"/>
      <dgm:spPr/>
    </dgm:pt>
    <dgm:pt modelId="{8E7997BD-9081-4866-A9B8-22BCB0D75BC8}" type="pres">
      <dgm:prSet presAssocID="{341A5693-31EB-49BA-A86A-C5DA59F2E82B}" presName="d2" presStyleLbl="callout" presStyleIdx="3" presStyleCnt="6"/>
      <dgm:spPr/>
    </dgm:pt>
    <dgm:pt modelId="{C18E65A1-CE8B-4F55-8114-E2BD0AF2E929}" type="pres">
      <dgm:prSet presAssocID="{C50100FD-451E-4A90-9B89-28EEC0A9F8AA}" presName="circle3" presStyleLbl="lnNode1" presStyleIdx="2" presStyleCnt="3"/>
      <dgm:spPr>
        <a:solidFill>
          <a:schemeClr val="accent3"/>
        </a:solidFill>
      </dgm:spPr>
    </dgm:pt>
    <dgm:pt modelId="{B5C83E69-5311-4DA7-AB3C-BF264A063B94}" type="pres">
      <dgm:prSet presAssocID="{C50100FD-451E-4A90-9B89-28EEC0A9F8AA}" presName="text3" presStyleLbl="revTx" presStyleIdx="2" presStyleCnt="3">
        <dgm:presLayoutVars>
          <dgm:bulletEnabled val="1"/>
        </dgm:presLayoutVars>
      </dgm:prSet>
      <dgm:spPr/>
    </dgm:pt>
    <dgm:pt modelId="{6C127551-CA9D-48E3-846E-8B32D4BE1706}" type="pres">
      <dgm:prSet presAssocID="{C50100FD-451E-4A90-9B89-28EEC0A9F8AA}" presName="line3" presStyleLbl="callout" presStyleIdx="4" presStyleCnt="6"/>
      <dgm:spPr/>
    </dgm:pt>
    <dgm:pt modelId="{AF45A3AF-5F41-4F49-AF0A-295ED1CB61BF}" type="pres">
      <dgm:prSet presAssocID="{C50100FD-451E-4A90-9B89-28EEC0A9F8AA}" presName="d3" presStyleLbl="callout" presStyleIdx="5" presStyleCnt="6"/>
      <dgm:spPr/>
    </dgm:pt>
  </dgm:ptLst>
  <dgm:cxnLst>
    <dgm:cxn modelId="{2D5E7F52-1B1F-4987-9805-33428D59B414}" srcId="{69B67BC1-D543-4627-9FE5-27DD05F4B8F9}" destId="{C50100FD-451E-4A90-9B89-28EEC0A9F8AA}" srcOrd="2" destOrd="0" parTransId="{C600B933-322C-48BC-B910-83814B32ABDC}" sibTransId="{7CF40C1E-8A55-4E80-9A3E-822048E77984}"/>
    <dgm:cxn modelId="{55907477-338B-4B8E-B1A5-3BA3724B7FC2}" type="presOf" srcId="{8DA78563-C579-4AD9-882F-A2178436DABE}" destId="{BB177FC5-9AF6-47A3-8526-ACE04DD31C1E}" srcOrd="0" destOrd="0" presId="urn:microsoft.com/office/officeart/2005/8/layout/target1"/>
    <dgm:cxn modelId="{67A32A9D-D6D6-4E5F-A58B-ADAD96B9F3B1}" srcId="{69B67BC1-D543-4627-9FE5-27DD05F4B8F9}" destId="{8DA78563-C579-4AD9-882F-A2178436DABE}" srcOrd="0" destOrd="0" parTransId="{5C1C30B4-D4FA-42BA-B32E-50EDF7D910F3}" sibTransId="{C7097BAC-6C5B-4F6B-B278-9C64C3BDF58B}"/>
    <dgm:cxn modelId="{7D971A9F-173A-40F7-8808-480BFC5A5DAA}" type="presOf" srcId="{341A5693-31EB-49BA-A86A-C5DA59F2E82B}" destId="{4EB4A37F-BD7A-4D08-B1C4-FDC36EA00E4D}" srcOrd="0" destOrd="0" presId="urn:microsoft.com/office/officeart/2005/8/layout/target1"/>
    <dgm:cxn modelId="{BBDE6FAE-7690-42DB-95AB-D476D4F36986}" srcId="{69B67BC1-D543-4627-9FE5-27DD05F4B8F9}" destId="{341A5693-31EB-49BA-A86A-C5DA59F2E82B}" srcOrd="1" destOrd="0" parTransId="{55AB6420-2009-44D2-9FA3-68645A1665B3}" sibTransId="{C881E0C0-8F64-4D90-AC66-001E3202A8FA}"/>
    <dgm:cxn modelId="{7D55F1CD-EBB0-4AB7-8C5B-1D407D7A393F}" type="presOf" srcId="{C50100FD-451E-4A90-9B89-28EEC0A9F8AA}" destId="{B5C83E69-5311-4DA7-AB3C-BF264A063B94}" srcOrd="0" destOrd="0" presId="urn:microsoft.com/office/officeart/2005/8/layout/target1"/>
    <dgm:cxn modelId="{29E041DB-3DC2-4590-9926-FCE4313BD5E8}" type="presOf" srcId="{69B67BC1-D543-4627-9FE5-27DD05F4B8F9}" destId="{82D34015-E2E3-4CC0-8F76-1FE6400BBBF2}" srcOrd="0" destOrd="0" presId="urn:microsoft.com/office/officeart/2005/8/layout/target1"/>
    <dgm:cxn modelId="{A93CF740-E43E-479F-8DB4-02E3497C610C}" type="presParOf" srcId="{82D34015-E2E3-4CC0-8F76-1FE6400BBBF2}" destId="{73BA9E49-437A-490B-8C4A-814F2B74F217}" srcOrd="0" destOrd="0" presId="urn:microsoft.com/office/officeart/2005/8/layout/target1"/>
    <dgm:cxn modelId="{D80F3C9E-FFC7-46DE-B3A5-AF7617CE8430}" type="presParOf" srcId="{82D34015-E2E3-4CC0-8F76-1FE6400BBBF2}" destId="{BB177FC5-9AF6-47A3-8526-ACE04DD31C1E}" srcOrd="1" destOrd="0" presId="urn:microsoft.com/office/officeart/2005/8/layout/target1"/>
    <dgm:cxn modelId="{337D0948-51BA-41E5-9000-F6D1B1B39557}" type="presParOf" srcId="{82D34015-E2E3-4CC0-8F76-1FE6400BBBF2}" destId="{7CA057E1-BA57-4D0A-8166-2F15A93CC6E2}" srcOrd="2" destOrd="0" presId="urn:microsoft.com/office/officeart/2005/8/layout/target1"/>
    <dgm:cxn modelId="{DD4D5A49-89E1-4722-917E-D77A658A55A1}" type="presParOf" srcId="{82D34015-E2E3-4CC0-8F76-1FE6400BBBF2}" destId="{369CBC58-815A-4561-9A49-3D9B15F4D427}" srcOrd="3" destOrd="0" presId="urn:microsoft.com/office/officeart/2005/8/layout/target1"/>
    <dgm:cxn modelId="{6E0A0085-3210-4738-92EE-9DCA5097E96E}" type="presParOf" srcId="{82D34015-E2E3-4CC0-8F76-1FE6400BBBF2}" destId="{9FA13872-9A10-4AEA-A13C-6EBAC21AA40C}" srcOrd="4" destOrd="0" presId="urn:microsoft.com/office/officeart/2005/8/layout/target1"/>
    <dgm:cxn modelId="{37A9C77C-BE3E-4B20-AD3A-F80CD67B8191}" type="presParOf" srcId="{82D34015-E2E3-4CC0-8F76-1FE6400BBBF2}" destId="{4EB4A37F-BD7A-4D08-B1C4-FDC36EA00E4D}" srcOrd="5" destOrd="0" presId="urn:microsoft.com/office/officeart/2005/8/layout/target1"/>
    <dgm:cxn modelId="{C65F2D9B-BD34-4334-9D1C-085A9E7F9785}" type="presParOf" srcId="{82D34015-E2E3-4CC0-8F76-1FE6400BBBF2}" destId="{1D5731AF-C808-474C-8507-F2D94615603A}" srcOrd="6" destOrd="0" presId="urn:microsoft.com/office/officeart/2005/8/layout/target1"/>
    <dgm:cxn modelId="{61CB56B4-8990-4DF9-ABC3-EF733C3BD821}" type="presParOf" srcId="{82D34015-E2E3-4CC0-8F76-1FE6400BBBF2}" destId="{8E7997BD-9081-4866-A9B8-22BCB0D75BC8}" srcOrd="7" destOrd="0" presId="urn:microsoft.com/office/officeart/2005/8/layout/target1"/>
    <dgm:cxn modelId="{605F1BEC-8061-4100-B107-D8FA3C4C184E}" type="presParOf" srcId="{82D34015-E2E3-4CC0-8F76-1FE6400BBBF2}" destId="{C18E65A1-CE8B-4F55-8114-E2BD0AF2E929}" srcOrd="8" destOrd="0" presId="urn:microsoft.com/office/officeart/2005/8/layout/target1"/>
    <dgm:cxn modelId="{FF9B2B11-7B0E-4E70-8A9E-F89D8CAAE0E8}" type="presParOf" srcId="{82D34015-E2E3-4CC0-8F76-1FE6400BBBF2}" destId="{B5C83E69-5311-4DA7-AB3C-BF264A063B94}" srcOrd="9" destOrd="0" presId="urn:microsoft.com/office/officeart/2005/8/layout/target1"/>
    <dgm:cxn modelId="{1157C163-4F51-411D-9389-6F51FDFE2777}" type="presParOf" srcId="{82D34015-E2E3-4CC0-8F76-1FE6400BBBF2}" destId="{6C127551-CA9D-48E3-846E-8B32D4BE1706}" srcOrd="10" destOrd="0" presId="urn:microsoft.com/office/officeart/2005/8/layout/target1"/>
    <dgm:cxn modelId="{E98CFB4A-5651-430A-83A5-AA37FD40B83E}" type="presParOf" srcId="{82D34015-E2E3-4CC0-8F76-1FE6400BBBF2}" destId="{AF45A3AF-5F41-4F49-AF0A-295ED1CB61BF}"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67BC1-D543-4627-9FE5-27DD05F4B8F9}" type="doc">
      <dgm:prSet loTypeId="urn:microsoft.com/office/officeart/2005/8/layout/target1" loCatId="relationship" qsTypeId="urn:microsoft.com/office/officeart/2005/8/quickstyle/simple1" qsCatId="simple" csTypeId="urn:microsoft.com/office/officeart/2005/8/colors/accent1_2" csCatId="accent1" phldr="1"/>
      <dgm:spPr/>
    </dgm:pt>
    <dgm:pt modelId="{8DA78563-C579-4AD9-882F-A2178436DABE}">
      <dgm:prSet phldrT="[Text]"/>
      <dgm:spPr/>
      <dgm:t>
        <a:bodyPr/>
        <a:lstStyle/>
        <a:p>
          <a:r>
            <a:rPr lang="en-GB"/>
            <a:t>Non providers (1)</a:t>
          </a:r>
        </a:p>
      </dgm:t>
    </dgm:pt>
    <dgm:pt modelId="{5C1C30B4-D4FA-42BA-B32E-50EDF7D910F3}" type="parTrans" cxnId="{67A32A9D-D6D6-4E5F-A58B-ADAD96B9F3B1}">
      <dgm:prSet/>
      <dgm:spPr/>
      <dgm:t>
        <a:bodyPr/>
        <a:lstStyle/>
        <a:p>
          <a:endParaRPr lang="en-GB"/>
        </a:p>
      </dgm:t>
    </dgm:pt>
    <dgm:pt modelId="{C7097BAC-6C5B-4F6B-B278-9C64C3BDF58B}" type="sibTrans" cxnId="{67A32A9D-D6D6-4E5F-A58B-ADAD96B9F3B1}">
      <dgm:prSet/>
      <dgm:spPr/>
      <dgm:t>
        <a:bodyPr/>
        <a:lstStyle/>
        <a:p>
          <a:endParaRPr lang="en-GB"/>
        </a:p>
      </dgm:t>
    </dgm:pt>
    <dgm:pt modelId="{80FDAD25-B732-4E2B-B69D-DD22A35C8516}">
      <dgm:prSet phldrT="[Text]"/>
      <dgm:spPr/>
      <dgm:t>
        <a:bodyPr/>
        <a:lstStyle/>
        <a:p>
          <a:r>
            <a:rPr lang="en-GB"/>
            <a:t>Scottish providers (13)</a:t>
          </a:r>
        </a:p>
      </dgm:t>
    </dgm:pt>
    <dgm:pt modelId="{A32B468F-BA70-4CAA-BD2E-762B19386501}" type="parTrans" cxnId="{1C40C75C-E0DA-43BE-B887-0CEBEE5722A8}">
      <dgm:prSet/>
      <dgm:spPr/>
      <dgm:t>
        <a:bodyPr/>
        <a:lstStyle/>
        <a:p>
          <a:endParaRPr lang="en-GB"/>
        </a:p>
      </dgm:t>
    </dgm:pt>
    <dgm:pt modelId="{5A24548A-355D-4694-B2CC-ADFAA27BD213}" type="sibTrans" cxnId="{1C40C75C-E0DA-43BE-B887-0CEBEE5722A8}">
      <dgm:prSet/>
      <dgm:spPr/>
      <dgm:t>
        <a:bodyPr/>
        <a:lstStyle/>
        <a:p>
          <a:endParaRPr lang="en-GB"/>
        </a:p>
      </dgm:t>
    </dgm:pt>
    <dgm:pt modelId="{A5DE3D81-FF68-4145-99C7-82F5454458B9}">
      <dgm:prSet phldrT="[Text]"/>
      <dgm:spPr/>
      <dgm:t>
        <a:bodyPr/>
        <a:lstStyle/>
        <a:p>
          <a:pPr rtl="0"/>
          <a:r>
            <a:rPr lang="en-GB">
              <a:latin typeface="Arial"/>
            </a:rPr>
            <a:t>N. Irish</a:t>
          </a:r>
          <a:r>
            <a:rPr lang="en-GB"/>
            <a:t> providers (2)</a:t>
          </a:r>
        </a:p>
      </dgm:t>
    </dgm:pt>
    <dgm:pt modelId="{2802CEF6-69A3-4F65-8D73-E164E3BB68E3}" type="parTrans" cxnId="{D1FAE2EA-BB02-4F88-8F53-ABC6B87C94B9}">
      <dgm:prSet/>
      <dgm:spPr/>
      <dgm:t>
        <a:bodyPr/>
        <a:lstStyle/>
        <a:p>
          <a:endParaRPr lang="en-GB"/>
        </a:p>
      </dgm:t>
    </dgm:pt>
    <dgm:pt modelId="{5DD812C5-B8C1-4B28-8852-5DA6C3BF9514}" type="sibTrans" cxnId="{D1FAE2EA-BB02-4F88-8F53-ABC6B87C94B9}">
      <dgm:prSet/>
      <dgm:spPr/>
      <dgm:t>
        <a:bodyPr/>
        <a:lstStyle/>
        <a:p>
          <a:endParaRPr lang="en-GB"/>
        </a:p>
      </dgm:t>
    </dgm:pt>
    <dgm:pt modelId="{82D34015-E2E3-4CC0-8F76-1FE6400BBBF2}" type="pres">
      <dgm:prSet presAssocID="{69B67BC1-D543-4627-9FE5-27DD05F4B8F9}" presName="composite" presStyleCnt="0">
        <dgm:presLayoutVars>
          <dgm:chMax val="5"/>
          <dgm:dir/>
          <dgm:resizeHandles val="exact"/>
        </dgm:presLayoutVars>
      </dgm:prSet>
      <dgm:spPr/>
    </dgm:pt>
    <dgm:pt modelId="{73BA9E49-437A-490B-8C4A-814F2B74F217}" type="pres">
      <dgm:prSet presAssocID="{8DA78563-C579-4AD9-882F-A2178436DABE}" presName="circle1" presStyleLbl="lnNode1" presStyleIdx="0" presStyleCnt="3" custScaleX="49810" custScaleY="51635" custLinFactX="9078" custLinFactY="-34873" custLinFactNeighborX="100000" custLinFactNeighborY="-100000"/>
      <dgm:spPr>
        <a:solidFill>
          <a:schemeClr val="accent1">
            <a:lumMod val="75000"/>
          </a:schemeClr>
        </a:solidFill>
      </dgm:spPr>
    </dgm:pt>
    <dgm:pt modelId="{BB177FC5-9AF6-47A3-8526-ACE04DD31C1E}" type="pres">
      <dgm:prSet presAssocID="{8DA78563-C579-4AD9-882F-A2178436DABE}" presName="text1" presStyleLbl="revTx" presStyleIdx="0" presStyleCnt="3" custScaleX="125613">
        <dgm:presLayoutVars>
          <dgm:bulletEnabled val="1"/>
        </dgm:presLayoutVars>
      </dgm:prSet>
      <dgm:spPr/>
    </dgm:pt>
    <dgm:pt modelId="{7CA057E1-BA57-4D0A-8166-2F15A93CC6E2}" type="pres">
      <dgm:prSet presAssocID="{8DA78563-C579-4AD9-882F-A2178436DABE}" presName="line1" presStyleLbl="callout" presStyleIdx="0" presStyleCnt="6"/>
      <dgm:spPr/>
    </dgm:pt>
    <dgm:pt modelId="{369CBC58-815A-4561-9A49-3D9B15F4D427}" type="pres">
      <dgm:prSet presAssocID="{8DA78563-C579-4AD9-882F-A2178436DABE}" presName="d1" presStyleLbl="callout" presStyleIdx="1" presStyleCnt="6" custScaleX="54518" custScaleY="61093" custLinFactNeighborX="23052" custLinFactNeighborY="-19397"/>
      <dgm:spPr/>
    </dgm:pt>
    <dgm:pt modelId="{84D88E7B-48BC-4B49-B314-5F6D48F71792}" type="pres">
      <dgm:prSet presAssocID="{A5DE3D81-FF68-4145-99C7-82F5454458B9}" presName="circle2" presStyleLbl="lnNode1" presStyleIdx="1" presStyleCnt="3" custScaleX="21638" custScaleY="22333" custLinFactNeighborX="27085" custLinFactNeighborY="21130"/>
      <dgm:spPr/>
    </dgm:pt>
    <dgm:pt modelId="{BC8D4491-598D-4676-B7D9-BA7C91AEE802}" type="pres">
      <dgm:prSet presAssocID="{A5DE3D81-FF68-4145-99C7-82F5454458B9}" presName="text2" presStyleLbl="revTx" presStyleIdx="1" presStyleCnt="3">
        <dgm:presLayoutVars>
          <dgm:bulletEnabled val="1"/>
        </dgm:presLayoutVars>
      </dgm:prSet>
      <dgm:spPr/>
    </dgm:pt>
    <dgm:pt modelId="{56A242FF-8765-44D6-99BA-EBE604C6A716}" type="pres">
      <dgm:prSet presAssocID="{A5DE3D81-FF68-4145-99C7-82F5454458B9}" presName="line2" presStyleLbl="callout" presStyleIdx="2" presStyleCnt="6"/>
      <dgm:spPr/>
    </dgm:pt>
    <dgm:pt modelId="{59AC7E74-AD65-4F6A-BA0D-270E06735A32}" type="pres">
      <dgm:prSet presAssocID="{A5DE3D81-FF68-4145-99C7-82F5454458B9}" presName="d2" presStyleLbl="callout" presStyleIdx="3" presStyleCnt="6"/>
      <dgm:spPr/>
    </dgm:pt>
    <dgm:pt modelId="{E67381CB-6F98-453A-B8A7-D2B8AE71F19C}" type="pres">
      <dgm:prSet presAssocID="{80FDAD25-B732-4E2B-B69D-DD22A35C8516}" presName="circle3" presStyleLbl="lnNode1" presStyleIdx="2" presStyleCnt="3"/>
      <dgm:spPr/>
    </dgm:pt>
    <dgm:pt modelId="{2B93A68C-102D-4498-8854-DE8327C1B72F}" type="pres">
      <dgm:prSet presAssocID="{80FDAD25-B732-4E2B-B69D-DD22A35C8516}" presName="text3" presStyleLbl="revTx" presStyleIdx="2" presStyleCnt="3">
        <dgm:presLayoutVars>
          <dgm:bulletEnabled val="1"/>
        </dgm:presLayoutVars>
      </dgm:prSet>
      <dgm:spPr/>
    </dgm:pt>
    <dgm:pt modelId="{90D44899-75B9-452F-9B5C-54B3AD027928}" type="pres">
      <dgm:prSet presAssocID="{80FDAD25-B732-4E2B-B69D-DD22A35C8516}" presName="line3" presStyleLbl="callout" presStyleIdx="4" presStyleCnt="6"/>
      <dgm:spPr/>
    </dgm:pt>
    <dgm:pt modelId="{F0B42AB1-AAC0-4109-99E0-C5BD2CA497E1}" type="pres">
      <dgm:prSet presAssocID="{80FDAD25-B732-4E2B-B69D-DD22A35C8516}" presName="d3" presStyleLbl="callout" presStyleIdx="5" presStyleCnt="6"/>
      <dgm:spPr/>
    </dgm:pt>
  </dgm:ptLst>
  <dgm:cxnLst>
    <dgm:cxn modelId="{1C40C75C-E0DA-43BE-B887-0CEBEE5722A8}" srcId="{69B67BC1-D543-4627-9FE5-27DD05F4B8F9}" destId="{80FDAD25-B732-4E2B-B69D-DD22A35C8516}" srcOrd="2" destOrd="0" parTransId="{A32B468F-BA70-4CAA-BD2E-762B19386501}" sibTransId="{5A24548A-355D-4694-B2CC-ADFAA27BD213}"/>
    <dgm:cxn modelId="{0AFB1F46-8DB9-441B-A2C5-2E5A91890BFF}" type="presOf" srcId="{80FDAD25-B732-4E2B-B69D-DD22A35C8516}" destId="{2B93A68C-102D-4498-8854-DE8327C1B72F}" srcOrd="0" destOrd="0" presId="urn:microsoft.com/office/officeart/2005/8/layout/target1"/>
    <dgm:cxn modelId="{55907477-338B-4B8E-B1A5-3BA3724B7FC2}" type="presOf" srcId="{8DA78563-C579-4AD9-882F-A2178436DABE}" destId="{BB177FC5-9AF6-47A3-8526-ACE04DD31C1E}" srcOrd="0" destOrd="0" presId="urn:microsoft.com/office/officeart/2005/8/layout/target1"/>
    <dgm:cxn modelId="{67A32A9D-D6D6-4E5F-A58B-ADAD96B9F3B1}" srcId="{69B67BC1-D543-4627-9FE5-27DD05F4B8F9}" destId="{8DA78563-C579-4AD9-882F-A2178436DABE}" srcOrd="0" destOrd="0" parTransId="{5C1C30B4-D4FA-42BA-B32E-50EDF7D910F3}" sibTransId="{C7097BAC-6C5B-4F6B-B278-9C64C3BDF58B}"/>
    <dgm:cxn modelId="{29E041DB-3DC2-4590-9926-FCE4313BD5E8}" type="presOf" srcId="{69B67BC1-D543-4627-9FE5-27DD05F4B8F9}" destId="{82D34015-E2E3-4CC0-8F76-1FE6400BBBF2}" srcOrd="0" destOrd="0" presId="urn:microsoft.com/office/officeart/2005/8/layout/target1"/>
    <dgm:cxn modelId="{D1FAE2EA-BB02-4F88-8F53-ABC6B87C94B9}" srcId="{69B67BC1-D543-4627-9FE5-27DD05F4B8F9}" destId="{A5DE3D81-FF68-4145-99C7-82F5454458B9}" srcOrd="1" destOrd="0" parTransId="{2802CEF6-69A3-4F65-8D73-E164E3BB68E3}" sibTransId="{5DD812C5-B8C1-4B28-8852-5DA6C3BF9514}"/>
    <dgm:cxn modelId="{6855C8EC-380D-446A-A307-AF91D9A45ADE}" type="presOf" srcId="{A5DE3D81-FF68-4145-99C7-82F5454458B9}" destId="{BC8D4491-598D-4676-B7D9-BA7C91AEE802}" srcOrd="0" destOrd="0" presId="urn:microsoft.com/office/officeart/2005/8/layout/target1"/>
    <dgm:cxn modelId="{A93CF740-E43E-479F-8DB4-02E3497C610C}" type="presParOf" srcId="{82D34015-E2E3-4CC0-8F76-1FE6400BBBF2}" destId="{73BA9E49-437A-490B-8C4A-814F2B74F217}" srcOrd="0" destOrd="0" presId="urn:microsoft.com/office/officeart/2005/8/layout/target1"/>
    <dgm:cxn modelId="{D80F3C9E-FFC7-46DE-B3A5-AF7617CE8430}" type="presParOf" srcId="{82D34015-E2E3-4CC0-8F76-1FE6400BBBF2}" destId="{BB177FC5-9AF6-47A3-8526-ACE04DD31C1E}" srcOrd="1" destOrd="0" presId="urn:microsoft.com/office/officeart/2005/8/layout/target1"/>
    <dgm:cxn modelId="{337D0948-51BA-41E5-9000-F6D1B1B39557}" type="presParOf" srcId="{82D34015-E2E3-4CC0-8F76-1FE6400BBBF2}" destId="{7CA057E1-BA57-4D0A-8166-2F15A93CC6E2}" srcOrd="2" destOrd="0" presId="urn:microsoft.com/office/officeart/2005/8/layout/target1"/>
    <dgm:cxn modelId="{DD4D5A49-89E1-4722-917E-D77A658A55A1}" type="presParOf" srcId="{82D34015-E2E3-4CC0-8F76-1FE6400BBBF2}" destId="{369CBC58-815A-4561-9A49-3D9B15F4D427}" srcOrd="3" destOrd="0" presId="urn:microsoft.com/office/officeart/2005/8/layout/target1"/>
    <dgm:cxn modelId="{1FD0F075-6424-4EAB-A8D4-232135F831F3}" type="presParOf" srcId="{82D34015-E2E3-4CC0-8F76-1FE6400BBBF2}" destId="{84D88E7B-48BC-4B49-B314-5F6D48F71792}" srcOrd="4" destOrd="0" presId="urn:microsoft.com/office/officeart/2005/8/layout/target1"/>
    <dgm:cxn modelId="{87EB8544-2C2F-4C83-AD25-D06BFCD9F87A}" type="presParOf" srcId="{82D34015-E2E3-4CC0-8F76-1FE6400BBBF2}" destId="{BC8D4491-598D-4676-B7D9-BA7C91AEE802}" srcOrd="5" destOrd="0" presId="urn:microsoft.com/office/officeart/2005/8/layout/target1"/>
    <dgm:cxn modelId="{E36F26AC-14A5-41CE-9AE6-6EFAD876704C}" type="presParOf" srcId="{82D34015-E2E3-4CC0-8F76-1FE6400BBBF2}" destId="{56A242FF-8765-44D6-99BA-EBE604C6A716}" srcOrd="6" destOrd="0" presId="urn:microsoft.com/office/officeart/2005/8/layout/target1"/>
    <dgm:cxn modelId="{B51DEE81-689E-4867-AC14-6C10505BFE86}" type="presParOf" srcId="{82D34015-E2E3-4CC0-8F76-1FE6400BBBF2}" destId="{59AC7E74-AD65-4F6A-BA0D-270E06735A32}" srcOrd="7" destOrd="0" presId="urn:microsoft.com/office/officeart/2005/8/layout/target1"/>
    <dgm:cxn modelId="{3E4C41E5-0D36-426B-9024-99F4D8C03386}" type="presParOf" srcId="{82D34015-E2E3-4CC0-8F76-1FE6400BBBF2}" destId="{E67381CB-6F98-453A-B8A7-D2B8AE71F19C}" srcOrd="8" destOrd="0" presId="urn:microsoft.com/office/officeart/2005/8/layout/target1"/>
    <dgm:cxn modelId="{17D2810B-77C0-4E1D-8AED-79D36F6DAE9A}" type="presParOf" srcId="{82D34015-E2E3-4CC0-8F76-1FE6400BBBF2}" destId="{2B93A68C-102D-4498-8854-DE8327C1B72F}" srcOrd="9" destOrd="0" presId="urn:microsoft.com/office/officeart/2005/8/layout/target1"/>
    <dgm:cxn modelId="{86CA3260-EA5C-423A-8250-27D7D0B05951}" type="presParOf" srcId="{82D34015-E2E3-4CC0-8F76-1FE6400BBBF2}" destId="{90D44899-75B9-452F-9B5C-54B3AD027928}" srcOrd="10" destOrd="0" presId="urn:microsoft.com/office/officeart/2005/8/layout/target1"/>
    <dgm:cxn modelId="{97849EC3-7650-43D8-8766-E9C4BFA706F8}" type="presParOf" srcId="{82D34015-E2E3-4CC0-8F76-1FE6400BBBF2}" destId="{F0B42AB1-AAC0-4109-99E0-C5BD2CA497E1}" srcOrd="11" destOrd="0" presId="urn:microsoft.com/office/officeart/2005/8/layout/targe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6925C2-38F0-44FC-B0A9-BFD72D3A34EF}"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E2F7911-7815-4A66-A089-52553DD838DE}">
      <dgm:prSet/>
      <dgm:spPr>
        <a:solidFill>
          <a:schemeClr val="accent3">
            <a:lumMod val="75000"/>
          </a:schemeClr>
        </a:solidFill>
      </dgm:spPr>
      <dgm:t>
        <a:bodyPr/>
        <a:lstStyle/>
        <a:p>
          <a:r>
            <a:rPr lang="en-GB"/>
            <a:t>Venue types:</a:t>
          </a:r>
          <a:endParaRPr lang="en-US"/>
        </a:p>
      </dgm:t>
    </dgm:pt>
    <dgm:pt modelId="{64883BC2-DCFD-4289-A15F-0A4EAE093051}" type="parTrans" cxnId="{773448FC-B9BA-4A31-A219-2F9BDFDFD217}">
      <dgm:prSet/>
      <dgm:spPr/>
      <dgm:t>
        <a:bodyPr/>
        <a:lstStyle/>
        <a:p>
          <a:endParaRPr lang="en-US"/>
        </a:p>
      </dgm:t>
    </dgm:pt>
    <dgm:pt modelId="{FF6EE597-9C0D-4516-B39E-6271EF8D6F5A}" type="sibTrans" cxnId="{773448FC-B9BA-4A31-A219-2F9BDFDFD217}">
      <dgm:prSet/>
      <dgm:spPr/>
      <dgm:t>
        <a:bodyPr/>
        <a:lstStyle/>
        <a:p>
          <a:endParaRPr lang="en-US"/>
        </a:p>
      </dgm:t>
    </dgm:pt>
    <dgm:pt modelId="{1B31B503-0282-4CDC-8F52-0D25E5D41926}">
      <dgm:prSet/>
      <dgm:spPr/>
      <dgm:t>
        <a:bodyPr/>
        <a:lstStyle/>
        <a:p>
          <a:r>
            <a:rPr lang="en-GB" b="0">
              <a:effectLst/>
              <a:latin typeface="Arial" panose="020B0604020202020204" pitchFamily="34" charset="0"/>
              <a:ea typeface="Arial" panose="020B0604020202020204" pitchFamily="34" charset="0"/>
              <a:cs typeface="Times New Roman" panose="02020603050405020304" pitchFamily="18" charset="0"/>
            </a:rPr>
            <a:t>International branch campus</a:t>
          </a:r>
          <a:endParaRPr lang="en-US" b="0"/>
        </a:p>
      </dgm:t>
    </dgm:pt>
    <dgm:pt modelId="{1CE3144C-D238-4E0F-B446-CF120728DA1E}" type="parTrans" cxnId="{537A6BFC-BF45-43EE-BA8B-4BEA3AB90475}">
      <dgm:prSet/>
      <dgm:spPr/>
      <dgm:t>
        <a:bodyPr/>
        <a:lstStyle/>
        <a:p>
          <a:endParaRPr lang="en-US"/>
        </a:p>
      </dgm:t>
    </dgm:pt>
    <dgm:pt modelId="{EFDF3091-BD72-455C-8EEA-E247DC56CEC6}" type="sibTrans" cxnId="{537A6BFC-BF45-43EE-BA8B-4BEA3AB90475}">
      <dgm:prSet/>
      <dgm:spPr/>
      <dgm:t>
        <a:bodyPr/>
        <a:lstStyle/>
        <a:p>
          <a:endParaRPr lang="en-US"/>
        </a:p>
      </dgm:t>
    </dgm:pt>
    <dgm:pt modelId="{C9F2FC24-BB29-494F-9B44-8D02DEBC71C6}">
      <dgm:prSet/>
      <dgm:spPr/>
      <dgm:t>
        <a:bodyPr/>
        <a:lstStyle/>
        <a:p>
          <a:r>
            <a:rPr lang="en-GB" b="0">
              <a:effectLst/>
              <a:latin typeface="Arial" panose="020B0604020202020204" pitchFamily="34" charset="0"/>
              <a:ea typeface="Arial" panose="020B0604020202020204" pitchFamily="34" charset="0"/>
              <a:cs typeface="Times New Roman" panose="02020603050405020304" pitchFamily="18" charset="0"/>
            </a:rPr>
            <a:t>Joint venture</a:t>
          </a:r>
          <a:endParaRPr lang="en-US" b="0"/>
        </a:p>
      </dgm:t>
    </dgm:pt>
    <dgm:pt modelId="{80043EB5-0FD6-4320-BC66-61BD7FBD0185}" type="parTrans" cxnId="{DE7B791E-1498-4221-A93D-910496E20D93}">
      <dgm:prSet/>
      <dgm:spPr/>
      <dgm:t>
        <a:bodyPr/>
        <a:lstStyle/>
        <a:p>
          <a:endParaRPr lang="en-US"/>
        </a:p>
      </dgm:t>
    </dgm:pt>
    <dgm:pt modelId="{A824FD0B-0E17-4301-B6F5-91535DD58FD3}" type="sibTrans" cxnId="{DE7B791E-1498-4221-A93D-910496E20D93}">
      <dgm:prSet/>
      <dgm:spPr/>
      <dgm:t>
        <a:bodyPr/>
        <a:lstStyle/>
        <a:p>
          <a:endParaRPr lang="en-US"/>
        </a:p>
      </dgm:t>
    </dgm:pt>
    <dgm:pt modelId="{8B72DD4B-9806-4DD2-B6B1-6625229B2D62}">
      <dgm:prSet/>
      <dgm:spPr/>
      <dgm:t>
        <a:bodyPr/>
        <a:lstStyle/>
        <a:p>
          <a:r>
            <a:rPr lang="en-GB"/>
            <a:t>Partner campus</a:t>
          </a:r>
          <a:endParaRPr lang="en-US"/>
        </a:p>
      </dgm:t>
    </dgm:pt>
    <dgm:pt modelId="{EEA98379-3189-4C4B-BD28-D351DE63FFA7}" type="parTrans" cxnId="{E101CB04-7159-4F4A-85F3-64E1176AD113}">
      <dgm:prSet/>
      <dgm:spPr/>
      <dgm:t>
        <a:bodyPr/>
        <a:lstStyle/>
        <a:p>
          <a:endParaRPr lang="en-US"/>
        </a:p>
      </dgm:t>
    </dgm:pt>
    <dgm:pt modelId="{DBA6E108-2553-4621-B6A7-A3ECFB048997}" type="sibTrans" cxnId="{E101CB04-7159-4F4A-85F3-64E1176AD113}">
      <dgm:prSet/>
      <dgm:spPr/>
      <dgm:t>
        <a:bodyPr/>
        <a:lstStyle/>
        <a:p>
          <a:endParaRPr lang="en-US"/>
        </a:p>
      </dgm:t>
    </dgm:pt>
    <dgm:pt modelId="{B2E087D8-BBDF-44F2-8FEE-C20BC726694C}">
      <dgm:prSet/>
      <dgm:spPr/>
      <dgm:t>
        <a:bodyPr/>
        <a:lstStyle/>
        <a:p>
          <a:r>
            <a:rPr lang="en-GB"/>
            <a:t>Distance learning</a:t>
          </a:r>
          <a:endParaRPr lang="en-US"/>
        </a:p>
      </dgm:t>
    </dgm:pt>
    <dgm:pt modelId="{DFA57857-9DD4-4EE3-AA0B-ED84448674FA}" type="parTrans" cxnId="{55F2534C-CBA4-498F-9EBF-90ABCE240174}">
      <dgm:prSet/>
      <dgm:spPr/>
      <dgm:t>
        <a:bodyPr/>
        <a:lstStyle/>
        <a:p>
          <a:endParaRPr lang="en-US"/>
        </a:p>
      </dgm:t>
    </dgm:pt>
    <dgm:pt modelId="{C929431B-7F8C-4C86-AFB8-830C194D9AE2}" type="sibTrans" cxnId="{55F2534C-CBA4-498F-9EBF-90ABCE240174}">
      <dgm:prSet/>
      <dgm:spPr/>
      <dgm:t>
        <a:bodyPr/>
        <a:lstStyle/>
        <a:p>
          <a:endParaRPr lang="en-US"/>
        </a:p>
      </dgm:t>
    </dgm:pt>
    <dgm:pt modelId="{DF007CE4-D7C2-410A-95A4-FD9B9789D375}" type="pres">
      <dgm:prSet presAssocID="{AB6925C2-38F0-44FC-B0A9-BFD72D3A34EF}" presName="linear" presStyleCnt="0">
        <dgm:presLayoutVars>
          <dgm:animLvl val="lvl"/>
          <dgm:resizeHandles val="exact"/>
        </dgm:presLayoutVars>
      </dgm:prSet>
      <dgm:spPr/>
    </dgm:pt>
    <dgm:pt modelId="{BA62A769-F235-4675-84CD-16C90D87F679}" type="pres">
      <dgm:prSet presAssocID="{FE2F7911-7815-4A66-A089-52553DD838DE}" presName="parentText" presStyleLbl="node1" presStyleIdx="0" presStyleCnt="1">
        <dgm:presLayoutVars>
          <dgm:chMax val="0"/>
          <dgm:bulletEnabled val="1"/>
        </dgm:presLayoutVars>
      </dgm:prSet>
      <dgm:spPr/>
    </dgm:pt>
    <dgm:pt modelId="{9108DCF3-D74A-4916-BA52-D6A4FD0EF75C}" type="pres">
      <dgm:prSet presAssocID="{FE2F7911-7815-4A66-A089-52553DD838DE}" presName="childText" presStyleLbl="revTx" presStyleIdx="0" presStyleCnt="1">
        <dgm:presLayoutVars>
          <dgm:bulletEnabled val="1"/>
        </dgm:presLayoutVars>
      </dgm:prSet>
      <dgm:spPr/>
    </dgm:pt>
  </dgm:ptLst>
  <dgm:cxnLst>
    <dgm:cxn modelId="{3FB8AC00-8DD9-4569-BCB6-FD68A4348DC7}" type="presOf" srcId="{C9F2FC24-BB29-494F-9B44-8D02DEBC71C6}" destId="{9108DCF3-D74A-4916-BA52-D6A4FD0EF75C}" srcOrd="0" destOrd="1" presId="urn:microsoft.com/office/officeart/2005/8/layout/vList2"/>
    <dgm:cxn modelId="{E101CB04-7159-4F4A-85F3-64E1176AD113}" srcId="{FE2F7911-7815-4A66-A089-52553DD838DE}" destId="{8B72DD4B-9806-4DD2-B6B1-6625229B2D62}" srcOrd="2" destOrd="0" parTransId="{EEA98379-3189-4C4B-BD28-D351DE63FFA7}" sibTransId="{DBA6E108-2553-4621-B6A7-A3ECFB048997}"/>
    <dgm:cxn modelId="{908E7F0E-91C6-4346-9C96-EADF1BF7CE31}" type="presOf" srcId="{AB6925C2-38F0-44FC-B0A9-BFD72D3A34EF}" destId="{DF007CE4-D7C2-410A-95A4-FD9B9789D375}" srcOrd="0" destOrd="0" presId="urn:microsoft.com/office/officeart/2005/8/layout/vList2"/>
    <dgm:cxn modelId="{DE7B791E-1498-4221-A93D-910496E20D93}" srcId="{FE2F7911-7815-4A66-A089-52553DD838DE}" destId="{C9F2FC24-BB29-494F-9B44-8D02DEBC71C6}" srcOrd="1" destOrd="0" parTransId="{80043EB5-0FD6-4320-BC66-61BD7FBD0185}" sibTransId="{A824FD0B-0E17-4301-B6F5-91535DD58FD3}"/>
    <dgm:cxn modelId="{21FD7342-04E9-47D1-85DE-67FA813858AB}" type="presOf" srcId="{B2E087D8-BBDF-44F2-8FEE-C20BC726694C}" destId="{9108DCF3-D74A-4916-BA52-D6A4FD0EF75C}" srcOrd="0" destOrd="3" presId="urn:microsoft.com/office/officeart/2005/8/layout/vList2"/>
    <dgm:cxn modelId="{55F2534C-CBA4-498F-9EBF-90ABCE240174}" srcId="{FE2F7911-7815-4A66-A089-52553DD838DE}" destId="{B2E087D8-BBDF-44F2-8FEE-C20BC726694C}" srcOrd="3" destOrd="0" parTransId="{DFA57857-9DD4-4EE3-AA0B-ED84448674FA}" sibTransId="{C929431B-7F8C-4C86-AFB8-830C194D9AE2}"/>
    <dgm:cxn modelId="{7B61B7B3-3009-433C-8531-1F5334B3554A}" type="presOf" srcId="{1B31B503-0282-4CDC-8F52-0D25E5D41926}" destId="{9108DCF3-D74A-4916-BA52-D6A4FD0EF75C}" srcOrd="0" destOrd="0" presId="urn:microsoft.com/office/officeart/2005/8/layout/vList2"/>
    <dgm:cxn modelId="{85C216D0-C246-435E-9DDB-8662A53370E7}" type="presOf" srcId="{8B72DD4B-9806-4DD2-B6B1-6625229B2D62}" destId="{9108DCF3-D74A-4916-BA52-D6A4FD0EF75C}" srcOrd="0" destOrd="2" presId="urn:microsoft.com/office/officeart/2005/8/layout/vList2"/>
    <dgm:cxn modelId="{F9F822FB-7FC0-4F7E-92CC-13827C061B59}" type="presOf" srcId="{FE2F7911-7815-4A66-A089-52553DD838DE}" destId="{BA62A769-F235-4675-84CD-16C90D87F679}" srcOrd="0" destOrd="0" presId="urn:microsoft.com/office/officeart/2005/8/layout/vList2"/>
    <dgm:cxn modelId="{773448FC-B9BA-4A31-A219-2F9BDFDFD217}" srcId="{AB6925C2-38F0-44FC-B0A9-BFD72D3A34EF}" destId="{FE2F7911-7815-4A66-A089-52553DD838DE}" srcOrd="0" destOrd="0" parTransId="{64883BC2-DCFD-4289-A15F-0A4EAE093051}" sibTransId="{FF6EE597-9C0D-4516-B39E-6271EF8D6F5A}"/>
    <dgm:cxn modelId="{537A6BFC-BF45-43EE-BA8B-4BEA3AB90475}" srcId="{FE2F7911-7815-4A66-A089-52553DD838DE}" destId="{1B31B503-0282-4CDC-8F52-0D25E5D41926}" srcOrd="0" destOrd="0" parTransId="{1CE3144C-D238-4E0F-B446-CF120728DA1E}" sibTransId="{EFDF3091-BD72-455C-8EEA-E247DC56CEC6}"/>
    <dgm:cxn modelId="{FDFCE983-0163-434D-B96F-DFF2A4797B3C}" type="presParOf" srcId="{DF007CE4-D7C2-410A-95A4-FD9B9789D375}" destId="{BA62A769-F235-4675-84CD-16C90D87F679}" srcOrd="0" destOrd="0" presId="urn:microsoft.com/office/officeart/2005/8/layout/vList2"/>
    <dgm:cxn modelId="{8C5D5220-71E2-4F69-B056-5DAB00D78537}" type="presParOf" srcId="{DF007CE4-D7C2-410A-95A4-FD9B9789D375}" destId="{9108DCF3-D74A-4916-BA52-D6A4FD0EF7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6925C2-38F0-44FC-B0A9-BFD72D3A34EF}"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E2F7911-7815-4A66-A089-52553DD838DE}">
      <dgm:prSet/>
      <dgm:spPr/>
      <dgm:t>
        <a:bodyPr/>
        <a:lstStyle/>
        <a:p>
          <a:r>
            <a:rPr lang="en-GB"/>
            <a:t>Programme types:</a:t>
          </a:r>
          <a:endParaRPr lang="en-US"/>
        </a:p>
      </dgm:t>
    </dgm:pt>
    <dgm:pt modelId="{64883BC2-DCFD-4289-A15F-0A4EAE093051}" type="parTrans" cxnId="{773448FC-B9BA-4A31-A219-2F9BDFDFD217}">
      <dgm:prSet/>
      <dgm:spPr/>
      <dgm:t>
        <a:bodyPr/>
        <a:lstStyle/>
        <a:p>
          <a:endParaRPr lang="en-US"/>
        </a:p>
      </dgm:t>
    </dgm:pt>
    <dgm:pt modelId="{FF6EE597-9C0D-4516-B39E-6271EF8D6F5A}" type="sibTrans" cxnId="{773448FC-B9BA-4A31-A219-2F9BDFDFD217}">
      <dgm:prSet/>
      <dgm:spPr/>
      <dgm:t>
        <a:bodyPr/>
        <a:lstStyle/>
        <a:p>
          <a:endParaRPr lang="en-US"/>
        </a:p>
      </dgm:t>
    </dgm:pt>
    <dgm:pt modelId="{1B31B503-0282-4CDC-8F52-0D25E5D41926}">
      <dgm:prSet/>
      <dgm:spPr/>
      <dgm:t>
        <a:bodyPr/>
        <a:lstStyle/>
        <a:p>
          <a:r>
            <a:rPr lang="en-GB"/>
            <a:t>Independent programme</a:t>
          </a:r>
          <a:endParaRPr lang="en-US"/>
        </a:p>
      </dgm:t>
    </dgm:pt>
    <dgm:pt modelId="{1CE3144C-D238-4E0F-B446-CF120728DA1E}" type="parTrans" cxnId="{537A6BFC-BF45-43EE-BA8B-4BEA3AB90475}">
      <dgm:prSet/>
      <dgm:spPr/>
      <dgm:t>
        <a:bodyPr/>
        <a:lstStyle/>
        <a:p>
          <a:endParaRPr lang="en-US"/>
        </a:p>
      </dgm:t>
    </dgm:pt>
    <dgm:pt modelId="{EFDF3091-BD72-455C-8EEA-E247DC56CEC6}" type="sibTrans" cxnId="{537A6BFC-BF45-43EE-BA8B-4BEA3AB90475}">
      <dgm:prSet/>
      <dgm:spPr/>
      <dgm:t>
        <a:bodyPr/>
        <a:lstStyle/>
        <a:p>
          <a:endParaRPr lang="en-US"/>
        </a:p>
      </dgm:t>
    </dgm:pt>
    <dgm:pt modelId="{C9F2FC24-BB29-494F-9B44-8D02DEBC71C6}">
      <dgm:prSet/>
      <dgm:spPr/>
      <dgm:t>
        <a:bodyPr/>
        <a:lstStyle/>
        <a:p>
          <a:r>
            <a:rPr lang="en-GB"/>
            <a:t>Partnership programme</a:t>
          </a:r>
          <a:endParaRPr lang="en-US"/>
        </a:p>
      </dgm:t>
    </dgm:pt>
    <dgm:pt modelId="{80043EB5-0FD6-4320-BC66-61BD7FBD0185}" type="parTrans" cxnId="{DE7B791E-1498-4221-A93D-910496E20D93}">
      <dgm:prSet/>
      <dgm:spPr/>
      <dgm:t>
        <a:bodyPr/>
        <a:lstStyle/>
        <a:p>
          <a:endParaRPr lang="en-US"/>
        </a:p>
      </dgm:t>
    </dgm:pt>
    <dgm:pt modelId="{A824FD0B-0E17-4301-B6F5-91535DD58FD3}" type="sibTrans" cxnId="{DE7B791E-1498-4221-A93D-910496E20D93}">
      <dgm:prSet/>
      <dgm:spPr/>
      <dgm:t>
        <a:bodyPr/>
        <a:lstStyle/>
        <a:p>
          <a:endParaRPr lang="en-US"/>
        </a:p>
      </dgm:t>
    </dgm:pt>
    <dgm:pt modelId="{8B72DD4B-9806-4DD2-B6B1-6625229B2D62}">
      <dgm:prSet/>
      <dgm:spPr/>
      <dgm:t>
        <a:bodyPr/>
        <a:lstStyle/>
        <a:p>
          <a:r>
            <a:rPr lang="en-GB"/>
            <a:t>Franchised programme</a:t>
          </a:r>
          <a:endParaRPr lang="en-US"/>
        </a:p>
      </dgm:t>
    </dgm:pt>
    <dgm:pt modelId="{EEA98379-3189-4C4B-BD28-D351DE63FFA7}" type="parTrans" cxnId="{E101CB04-7159-4F4A-85F3-64E1176AD113}">
      <dgm:prSet/>
      <dgm:spPr/>
      <dgm:t>
        <a:bodyPr/>
        <a:lstStyle/>
        <a:p>
          <a:endParaRPr lang="en-US"/>
        </a:p>
      </dgm:t>
    </dgm:pt>
    <dgm:pt modelId="{DBA6E108-2553-4621-B6A7-A3ECFB048997}" type="sibTrans" cxnId="{E101CB04-7159-4F4A-85F3-64E1176AD113}">
      <dgm:prSet/>
      <dgm:spPr/>
      <dgm:t>
        <a:bodyPr/>
        <a:lstStyle/>
        <a:p>
          <a:endParaRPr lang="en-US"/>
        </a:p>
      </dgm:t>
    </dgm:pt>
    <dgm:pt modelId="{B2E087D8-BBDF-44F2-8FEE-C20BC726694C}">
      <dgm:prSet/>
      <dgm:spPr/>
      <dgm:t>
        <a:bodyPr/>
        <a:lstStyle/>
        <a:p>
          <a:r>
            <a:rPr lang="en-GB"/>
            <a:t>Validated programme</a:t>
          </a:r>
          <a:endParaRPr lang="en-US"/>
        </a:p>
      </dgm:t>
    </dgm:pt>
    <dgm:pt modelId="{DFA57857-9DD4-4EE3-AA0B-ED84448674FA}" type="parTrans" cxnId="{55F2534C-CBA4-498F-9EBF-90ABCE240174}">
      <dgm:prSet/>
      <dgm:spPr/>
      <dgm:t>
        <a:bodyPr/>
        <a:lstStyle/>
        <a:p>
          <a:endParaRPr lang="en-US"/>
        </a:p>
      </dgm:t>
    </dgm:pt>
    <dgm:pt modelId="{C929431B-7F8C-4C86-AFB8-830C194D9AE2}" type="sibTrans" cxnId="{55F2534C-CBA4-498F-9EBF-90ABCE240174}">
      <dgm:prSet/>
      <dgm:spPr/>
      <dgm:t>
        <a:bodyPr/>
        <a:lstStyle/>
        <a:p>
          <a:endParaRPr lang="en-US"/>
        </a:p>
      </dgm:t>
    </dgm:pt>
    <dgm:pt modelId="{DF007CE4-D7C2-410A-95A4-FD9B9789D375}" type="pres">
      <dgm:prSet presAssocID="{AB6925C2-38F0-44FC-B0A9-BFD72D3A34EF}" presName="linear" presStyleCnt="0">
        <dgm:presLayoutVars>
          <dgm:animLvl val="lvl"/>
          <dgm:resizeHandles val="exact"/>
        </dgm:presLayoutVars>
      </dgm:prSet>
      <dgm:spPr/>
    </dgm:pt>
    <dgm:pt modelId="{BA62A769-F235-4675-84CD-16C90D87F679}" type="pres">
      <dgm:prSet presAssocID="{FE2F7911-7815-4A66-A089-52553DD838DE}" presName="parentText" presStyleLbl="node1" presStyleIdx="0" presStyleCnt="1">
        <dgm:presLayoutVars>
          <dgm:chMax val="0"/>
          <dgm:bulletEnabled val="1"/>
        </dgm:presLayoutVars>
      </dgm:prSet>
      <dgm:spPr/>
    </dgm:pt>
    <dgm:pt modelId="{9108DCF3-D74A-4916-BA52-D6A4FD0EF75C}" type="pres">
      <dgm:prSet presAssocID="{FE2F7911-7815-4A66-A089-52553DD838DE}" presName="childText" presStyleLbl="revTx" presStyleIdx="0" presStyleCnt="1" custScaleY="88989">
        <dgm:presLayoutVars>
          <dgm:bulletEnabled val="1"/>
        </dgm:presLayoutVars>
      </dgm:prSet>
      <dgm:spPr/>
    </dgm:pt>
  </dgm:ptLst>
  <dgm:cxnLst>
    <dgm:cxn modelId="{3FB8AC00-8DD9-4569-BCB6-FD68A4348DC7}" type="presOf" srcId="{C9F2FC24-BB29-494F-9B44-8D02DEBC71C6}" destId="{9108DCF3-D74A-4916-BA52-D6A4FD0EF75C}" srcOrd="0" destOrd="1" presId="urn:microsoft.com/office/officeart/2005/8/layout/vList2"/>
    <dgm:cxn modelId="{E101CB04-7159-4F4A-85F3-64E1176AD113}" srcId="{FE2F7911-7815-4A66-A089-52553DD838DE}" destId="{8B72DD4B-9806-4DD2-B6B1-6625229B2D62}" srcOrd="2" destOrd="0" parTransId="{EEA98379-3189-4C4B-BD28-D351DE63FFA7}" sibTransId="{DBA6E108-2553-4621-B6A7-A3ECFB048997}"/>
    <dgm:cxn modelId="{908E7F0E-91C6-4346-9C96-EADF1BF7CE31}" type="presOf" srcId="{AB6925C2-38F0-44FC-B0A9-BFD72D3A34EF}" destId="{DF007CE4-D7C2-410A-95A4-FD9B9789D375}" srcOrd="0" destOrd="0" presId="urn:microsoft.com/office/officeart/2005/8/layout/vList2"/>
    <dgm:cxn modelId="{DE7B791E-1498-4221-A93D-910496E20D93}" srcId="{FE2F7911-7815-4A66-A089-52553DD838DE}" destId="{C9F2FC24-BB29-494F-9B44-8D02DEBC71C6}" srcOrd="1" destOrd="0" parTransId="{80043EB5-0FD6-4320-BC66-61BD7FBD0185}" sibTransId="{A824FD0B-0E17-4301-B6F5-91535DD58FD3}"/>
    <dgm:cxn modelId="{21FD7342-04E9-47D1-85DE-67FA813858AB}" type="presOf" srcId="{B2E087D8-BBDF-44F2-8FEE-C20BC726694C}" destId="{9108DCF3-D74A-4916-BA52-D6A4FD0EF75C}" srcOrd="0" destOrd="3" presId="urn:microsoft.com/office/officeart/2005/8/layout/vList2"/>
    <dgm:cxn modelId="{55F2534C-CBA4-498F-9EBF-90ABCE240174}" srcId="{FE2F7911-7815-4A66-A089-52553DD838DE}" destId="{B2E087D8-BBDF-44F2-8FEE-C20BC726694C}" srcOrd="3" destOrd="0" parTransId="{DFA57857-9DD4-4EE3-AA0B-ED84448674FA}" sibTransId="{C929431B-7F8C-4C86-AFB8-830C194D9AE2}"/>
    <dgm:cxn modelId="{7B61B7B3-3009-433C-8531-1F5334B3554A}" type="presOf" srcId="{1B31B503-0282-4CDC-8F52-0D25E5D41926}" destId="{9108DCF3-D74A-4916-BA52-D6A4FD0EF75C}" srcOrd="0" destOrd="0" presId="urn:microsoft.com/office/officeart/2005/8/layout/vList2"/>
    <dgm:cxn modelId="{85C216D0-C246-435E-9DDB-8662A53370E7}" type="presOf" srcId="{8B72DD4B-9806-4DD2-B6B1-6625229B2D62}" destId="{9108DCF3-D74A-4916-BA52-D6A4FD0EF75C}" srcOrd="0" destOrd="2" presId="urn:microsoft.com/office/officeart/2005/8/layout/vList2"/>
    <dgm:cxn modelId="{F9F822FB-7FC0-4F7E-92CC-13827C061B59}" type="presOf" srcId="{FE2F7911-7815-4A66-A089-52553DD838DE}" destId="{BA62A769-F235-4675-84CD-16C90D87F679}" srcOrd="0" destOrd="0" presId="urn:microsoft.com/office/officeart/2005/8/layout/vList2"/>
    <dgm:cxn modelId="{773448FC-B9BA-4A31-A219-2F9BDFDFD217}" srcId="{AB6925C2-38F0-44FC-B0A9-BFD72D3A34EF}" destId="{FE2F7911-7815-4A66-A089-52553DD838DE}" srcOrd="0" destOrd="0" parTransId="{64883BC2-DCFD-4289-A15F-0A4EAE093051}" sibTransId="{FF6EE597-9C0D-4516-B39E-6271EF8D6F5A}"/>
    <dgm:cxn modelId="{537A6BFC-BF45-43EE-BA8B-4BEA3AB90475}" srcId="{FE2F7911-7815-4A66-A089-52553DD838DE}" destId="{1B31B503-0282-4CDC-8F52-0D25E5D41926}" srcOrd="0" destOrd="0" parTransId="{1CE3144C-D238-4E0F-B446-CF120728DA1E}" sibTransId="{EFDF3091-BD72-455C-8EEA-E247DC56CEC6}"/>
    <dgm:cxn modelId="{FDFCE983-0163-434D-B96F-DFF2A4797B3C}" type="presParOf" srcId="{DF007CE4-D7C2-410A-95A4-FD9B9789D375}" destId="{BA62A769-F235-4675-84CD-16C90D87F679}" srcOrd="0" destOrd="0" presId="urn:microsoft.com/office/officeart/2005/8/layout/vList2"/>
    <dgm:cxn modelId="{8C5D5220-71E2-4F69-B056-5DAB00D78537}" type="presParOf" srcId="{DF007CE4-D7C2-410A-95A4-FD9B9789D375}" destId="{9108DCF3-D74A-4916-BA52-D6A4FD0EF75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1ADE21-2C3D-4265-9AD6-8F46D33D0A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AD676B1-2946-454C-AE0A-779E641DC85A}">
      <dgm:prSet/>
      <dgm:spPr/>
      <dgm:t>
        <a:bodyPr/>
        <a:lstStyle/>
        <a:p>
          <a:r>
            <a:rPr lang="en-US" b="1" dirty="0"/>
            <a:t>Student A </a:t>
          </a:r>
          <a:r>
            <a:rPr lang="en-US" dirty="0"/>
            <a:t>spends their first year in the UK and so is included in the Student return</a:t>
          </a:r>
        </a:p>
      </dgm:t>
    </dgm:pt>
    <dgm:pt modelId="{2160A1D9-427B-4D3B-88C8-C44E5FCB876A}" type="parTrans" cxnId="{77861B51-DB3A-48A3-BB6E-AF4CC3798EE9}">
      <dgm:prSet/>
      <dgm:spPr/>
      <dgm:t>
        <a:bodyPr/>
        <a:lstStyle/>
        <a:p>
          <a:endParaRPr lang="en-US"/>
        </a:p>
      </dgm:t>
    </dgm:pt>
    <dgm:pt modelId="{27654635-9871-4F64-9C12-B0EF1B71A648}" type="sibTrans" cxnId="{77861B51-DB3A-48A3-BB6E-AF4CC3798EE9}">
      <dgm:prSet/>
      <dgm:spPr/>
      <dgm:t>
        <a:bodyPr/>
        <a:lstStyle/>
        <a:p>
          <a:endParaRPr lang="en-US"/>
        </a:p>
      </dgm:t>
    </dgm:pt>
    <dgm:pt modelId="{816F76C8-9836-421A-B571-17FA4D4644D5}">
      <dgm:prSet/>
      <dgm:spPr/>
      <dgm:t>
        <a:bodyPr/>
        <a:lstStyle/>
        <a:p>
          <a:r>
            <a:rPr lang="en-US" dirty="0"/>
            <a:t>After this point they move to continue their studies outside the UK</a:t>
          </a:r>
        </a:p>
      </dgm:t>
    </dgm:pt>
    <dgm:pt modelId="{FA0E5693-2AC1-4173-927C-A9DE93454ADB}" type="parTrans" cxnId="{077C3AFE-35C0-44CE-9B3B-44FF0D15CE78}">
      <dgm:prSet/>
      <dgm:spPr/>
      <dgm:t>
        <a:bodyPr/>
        <a:lstStyle/>
        <a:p>
          <a:endParaRPr lang="en-US"/>
        </a:p>
      </dgm:t>
    </dgm:pt>
    <dgm:pt modelId="{51E9E8F9-22E7-4350-89F6-6F85E9AB0BD2}" type="sibTrans" cxnId="{077C3AFE-35C0-44CE-9B3B-44FF0D15CE78}">
      <dgm:prSet/>
      <dgm:spPr/>
      <dgm:t>
        <a:bodyPr/>
        <a:lstStyle/>
        <a:p>
          <a:endParaRPr lang="en-US"/>
        </a:p>
      </dgm:t>
    </dgm:pt>
    <dgm:pt modelId="{5A678CEA-8C76-46AE-8EA3-6FD91C08ACE2}">
      <dgm:prSet/>
      <dgm:spPr/>
      <dgm:t>
        <a:bodyPr/>
        <a:lstStyle/>
        <a:p>
          <a:r>
            <a:rPr lang="en-US" dirty="0"/>
            <a:t>As they spend their first year in the UK, they must continue to be included within the Student return even if they spend the remainder of their studies outside the UK</a:t>
          </a:r>
        </a:p>
      </dgm:t>
    </dgm:pt>
    <dgm:pt modelId="{88E4D437-65AC-4476-AC8A-6870CE3E22E5}" type="parTrans" cxnId="{016E2EA0-ACE4-483E-AECE-FF9FCF92CFD6}">
      <dgm:prSet/>
      <dgm:spPr/>
      <dgm:t>
        <a:bodyPr/>
        <a:lstStyle/>
        <a:p>
          <a:endParaRPr lang="en-US"/>
        </a:p>
      </dgm:t>
    </dgm:pt>
    <dgm:pt modelId="{0909746E-89AE-486D-A67A-3FEEE750B4EB}" type="sibTrans" cxnId="{016E2EA0-ACE4-483E-AECE-FF9FCF92CFD6}">
      <dgm:prSet/>
      <dgm:spPr/>
      <dgm:t>
        <a:bodyPr/>
        <a:lstStyle/>
        <a:p>
          <a:endParaRPr lang="en-US"/>
        </a:p>
      </dgm:t>
    </dgm:pt>
    <dgm:pt modelId="{CB4949F7-DEC9-4E49-BF65-D68166EC367F}" type="pres">
      <dgm:prSet presAssocID="{CC1ADE21-2C3D-4265-9AD6-8F46D33D0AB7}" presName="outerComposite" presStyleCnt="0">
        <dgm:presLayoutVars>
          <dgm:chMax val="5"/>
          <dgm:dir/>
          <dgm:resizeHandles val="exact"/>
        </dgm:presLayoutVars>
      </dgm:prSet>
      <dgm:spPr/>
    </dgm:pt>
    <dgm:pt modelId="{C51D4B97-05C3-43F7-84AF-4D7F62376475}" type="pres">
      <dgm:prSet presAssocID="{CC1ADE21-2C3D-4265-9AD6-8F46D33D0AB7}" presName="dummyMaxCanvas" presStyleCnt="0">
        <dgm:presLayoutVars/>
      </dgm:prSet>
      <dgm:spPr/>
    </dgm:pt>
    <dgm:pt modelId="{5486CEC3-B25D-4328-893A-C29CDBF261B5}" type="pres">
      <dgm:prSet presAssocID="{CC1ADE21-2C3D-4265-9AD6-8F46D33D0AB7}" presName="ThreeNodes_1" presStyleLbl="node1" presStyleIdx="0" presStyleCnt="3">
        <dgm:presLayoutVars>
          <dgm:bulletEnabled val="1"/>
        </dgm:presLayoutVars>
      </dgm:prSet>
      <dgm:spPr/>
    </dgm:pt>
    <dgm:pt modelId="{92CCBEA0-547C-48D6-88D8-B8DD564D331B}" type="pres">
      <dgm:prSet presAssocID="{CC1ADE21-2C3D-4265-9AD6-8F46D33D0AB7}" presName="ThreeNodes_2" presStyleLbl="node1" presStyleIdx="1" presStyleCnt="3">
        <dgm:presLayoutVars>
          <dgm:bulletEnabled val="1"/>
        </dgm:presLayoutVars>
      </dgm:prSet>
      <dgm:spPr/>
    </dgm:pt>
    <dgm:pt modelId="{87635A6E-9F93-4CE5-A226-19155E756FB1}" type="pres">
      <dgm:prSet presAssocID="{CC1ADE21-2C3D-4265-9AD6-8F46D33D0AB7}" presName="ThreeNodes_3" presStyleLbl="node1" presStyleIdx="2" presStyleCnt="3">
        <dgm:presLayoutVars>
          <dgm:bulletEnabled val="1"/>
        </dgm:presLayoutVars>
      </dgm:prSet>
      <dgm:spPr/>
    </dgm:pt>
    <dgm:pt modelId="{64B019FD-6157-4E1C-B337-9DBAAC39ABC0}" type="pres">
      <dgm:prSet presAssocID="{CC1ADE21-2C3D-4265-9AD6-8F46D33D0AB7}" presName="ThreeConn_1-2" presStyleLbl="fgAccFollowNode1" presStyleIdx="0" presStyleCnt="2">
        <dgm:presLayoutVars>
          <dgm:bulletEnabled val="1"/>
        </dgm:presLayoutVars>
      </dgm:prSet>
      <dgm:spPr/>
    </dgm:pt>
    <dgm:pt modelId="{1138CB7B-EBE1-4761-965A-89A68B534710}" type="pres">
      <dgm:prSet presAssocID="{CC1ADE21-2C3D-4265-9AD6-8F46D33D0AB7}" presName="ThreeConn_2-3" presStyleLbl="fgAccFollowNode1" presStyleIdx="1" presStyleCnt="2">
        <dgm:presLayoutVars>
          <dgm:bulletEnabled val="1"/>
        </dgm:presLayoutVars>
      </dgm:prSet>
      <dgm:spPr/>
    </dgm:pt>
    <dgm:pt modelId="{61EE8B14-F269-4844-B891-CA6CF46CB473}" type="pres">
      <dgm:prSet presAssocID="{CC1ADE21-2C3D-4265-9AD6-8F46D33D0AB7}" presName="ThreeNodes_1_text" presStyleLbl="node1" presStyleIdx="2" presStyleCnt="3">
        <dgm:presLayoutVars>
          <dgm:bulletEnabled val="1"/>
        </dgm:presLayoutVars>
      </dgm:prSet>
      <dgm:spPr/>
    </dgm:pt>
    <dgm:pt modelId="{01D75729-7922-472E-AF0F-79F41D0A8F3D}" type="pres">
      <dgm:prSet presAssocID="{CC1ADE21-2C3D-4265-9AD6-8F46D33D0AB7}" presName="ThreeNodes_2_text" presStyleLbl="node1" presStyleIdx="2" presStyleCnt="3">
        <dgm:presLayoutVars>
          <dgm:bulletEnabled val="1"/>
        </dgm:presLayoutVars>
      </dgm:prSet>
      <dgm:spPr/>
    </dgm:pt>
    <dgm:pt modelId="{86AD0AD6-882D-414D-BE73-0EC18D7D062C}" type="pres">
      <dgm:prSet presAssocID="{CC1ADE21-2C3D-4265-9AD6-8F46D33D0AB7}" presName="ThreeNodes_3_text" presStyleLbl="node1" presStyleIdx="2" presStyleCnt="3">
        <dgm:presLayoutVars>
          <dgm:bulletEnabled val="1"/>
        </dgm:presLayoutVars>
      </dgm:prSet>
      <dgm:spPr/>
    </dgm:pt>
  </dgm:ptLst>
  <dgm:cxnLst>
    <dgm:cxn modelId="{18246129-58DD-4E46-B991-DD38249570E4}" type="presOf" srcId="{816F76C8-9836-421A-B571-17FA4D4644D5}" destId="{92CCBEA0-547C-48D6-88D8-B8DD564D331B}" srcOrd="0" destOrd="0" presId="urn:microsoft.com/office/officeart/2005/8/layout/vProcess5"/>
    <dgm:cxn modelId="{14638531-EDF8-4DB6-8E0C-820812BC1ED7}" type="presOf" srcId="{CC1ADE21-2C3D-4265-9AD6-8F46D33D0AB7}" destId="{CB4949F7-DEC9-4E49-BF65-D68166EC367F}" srcOrd="0" destOrd="0" presId="urn:microsoft.com/office/officeart/2005/8/layout/vProcess5"/>
    <dgm:cxn modelId="{77861B51-DB3A-48A3-BB6E-AF4CC3798EE9}" srcId="{CC1ADE21-2C3D-4265-9AD6-8F46D33D0AB7}" destId="{4AD676B1-2946-454C-AE0A-779E641DC85A}" srcOrd="0" destOrd="0" parTransId="{2160A1D9-427B-4D3B-88C8-C44E5FCB876A}" sibTransId="{27654635-9871-4F64-9C12-B0EF1B71A648}"/>
    <dgm:cxn modelId="{AD8A1754-F135-4B04-8A9D-7FDF44D08130}" type="presOf" srcId="{4AD676B1-2946-454C-AE0A-779E641DC85A}" destId="{61EE8B14-F269-4844-B891-CA6CF46CB473}" srcOrd="1" destOrd="0" presId="urn:microsoft.com/office/officeart/2005/8/layout/vProcess5"/>
    <dgm:cxn modelId="{184DF389-D085-4C10-833B-B8AA8DB565AF}" type="presOf" srcId="{51E9E8F9-22E7-4350-89F6-6F85E9AB0BD2}" destId="{1138CB7B-EBE1-4761-965A-89A68B534710}" srcOrd="0" destOrd="0" presId="urn:microsoft.com/office/officeart/2005/8/layout/vProcess5"/>
    <dgm:cxn modelId="{AD589394-6D96-44F6-928C-CE537363ED6B}" type="presOf" srcId="{4AD676B1-2946-454C-AE0A-779E641DC85A}" destId="{5486CEC3-B25D-4328-893A-C29CDBF261B5}" srcOrd="0" destOrd="0" presId="urn:microsoft.com/office/officeart/2005/8/layout/vProcess5"/>
    <dgm:cxn modelId="{016E2EA0-ACE4-483E-AECE-FF9FCF92CFD6}" srcId="{CC1ADE21-2C3D-4265-9AD6-8F46D33D0AB7}" destId="{5A678CEA-8C76-46AE-8EA3-6FD91C08ACE2}" srcOrd="2" destOrd="0" parTransId="{88E4D437-65AC-4476-AC8A-6870CE3E22E5}" sibTransId="{0909746E-89AE-486D-A67A-3FEEE750B4EB}"/>
    <dgm:cxn modelId="{886970A4-220B-4F67-9630-395C0226481D}" type="presOf" srcId="{816F76C8-9836-421A-B571-17FA4D4644D5}" destId="{01D75729-7922-472E-AF0F-79F41D0A8F3D}" srcOrd="1" destOrd="0" presId="urn:microsoft.com/office/officeart/2005/8/layout/vProcess5"/>
    <dgm:cxn modelId="{E50482D7-70F9-4027-8F17-224A806DFBD6}" type="presOf" srcId="{27654635-9871-4F64-9C12-B0EF1B71A648}" destId="{64B019FD-6157-4E1C-B337-9DBAAC39ABC0}" srcOrd="0" destOrd="0" presId="urn:microsoft.com/office/officeart/2005/8/layout/vProcess5"/>
    <dgm:cxn modelId="{8277B5D8-359E-405F-81EE-D15573418209}" type="presOf" srcId="{5A678CEA-8C76-46AE-8EA3-6FD91C08ACE2}" destId="{86AD0AD6-882D-414D-BE73-0EC18D7D062C}" srcOrd="1" destOrd="0" presId="urn:microsoft.com/office/officeart/2005/8/layout/vProcess5"/>
    <dgm:cxn modelId="{1AE556E2-0E17-496B-BAF3-3832CAA5A760}" type="presOf" srcId="{5A678CEA-8C76-46AE-8EA3-6FD91C08ACE2}" destId="{87635A6E-9F93-4CE5-A226-19155E756FB1}" srcOrd="0" destOrd="0" presId="urn:microsoft.com/office/officeart/2005/8/layout/vProcess5"/>
    <dgm:cxn modelId="{077C3AFE-35C0-44CE-9B3B-44FF0D15CE78}" srcId="{CC1ADE21-2C3D-4265-9AD6-8F46D33D0AB7}" destId="{816F76C8-9836-421A-B571-17FA4D4644D5}" srcOrd="1" destOrd="0" parTransId="{FA0E5693-2AC1-4173-927C-A9DE93454ADB}" sibTransId="{51E9E8F9-22E7-4350-89F6-6F85E9AB0BD2}"/>
    <dgm:cxn modelId="{62D90208-17BD-4E29-84B2-48883457A758}" type="presParOf" srcId="{CB4949F7-DEC9-4E49-BF65-D68166EC367F}" destId="{C51D4B97-05C3-43F7-84AF-4D7F62376475}" srcOrd="0" destOrd="0" presId="urn:microsoft.com/office/officeart/2005/8/layout/vProcess5"/>
    <dgm:cxn modelId="{D86260F6-8A52-4EC9-9718-3E6F1CB2D24F}" type="presParOf" srcId="{CB4949F7-DEC9-4E49-BF65-D68166EC367F}" destId="{5486CEC3-B25D-4328-893A-C29CDBF261B5}" srcOrd="1" destOrd="0" presId="urn:microsoft.com/office/officeart/2005/8/layout/vProcess5"/>
    <dgm:cxn modelId="{3CD6526F-89D2-4DB4-B2EC-0AB375B1CE7D}" type="presParOf" srcId="{CB4949F7-DEC9-4E49-BF65-D68166EC367F}" destId="{92CCBEA0-547C-48D6-88D8-B8DD564D331B}" srcOrd="2" destOrd="0" presId="urn:microsoft.com/office/officeart/2005/8/layout/vProcess5"/>
    <dgm:cxn modelId="{CA3852E8-D003-485E-BE65-FAD5142F6677}" type="presParOf" srcId="{CB4949F7-DEC9-4E49-BF65-D68166EC367F}" destId="{87635A6E-9F93-4CE5-A226-19155E756FB1}" srcOrd="3" destOrd="0" presId="urn:microsoft.com/office/officeart/2005/8/layout/vProcess5"/>
    <dgm:cxn modelId="{B5C1F41C-4F8C-4DE2-848B-CBA0F0246DF7}" type="presParOf" srcId="{CB4949F7-DEC9-4E49-BF65-D68166EC367F}" destId="{64B019FD-6157-4E1C-B337-9DBAAC39ABC0}" srcOrd="4" destOrd="0" presId="urn:microsoft.com/office/officeart/2005/8/layout/vProcess5"/>
    <dgm:cxn modelId="{A7DA9E36-52CB-4B6B-B93C-715F4BA003D8}" type="presParOf" srcId="{CB4949F7-DEC9-4E49-BF65-D68166EC367F}" destId="{1138CB7B-EBE1-4761-965A-89A68B534710}" srcOrd="5" destOrd="0" presId="urn:microsoft.com/office/officeart/2005/8/layout/vProcess5"/>
    <dgm:cxn modelId="{F733D2AA-1A11-45F0-A11E-5B9D9819EB9B}" type="presParOf" srcId="{CB4949F7-DEC9-4E49-BF65-D68166EC367F}" destId="{61EE8B14-F269-4844-B891-CA6CF46CB473}" srcOrd="6" destOrd="0" presId="urn:microsoft.com/office/officeart/2005/8/layout/vProcess5"/>
    <dgm:cxn modelId="{CF71F248-EB90-4326-B8E3-728368C9FE22}" type="presParOf" srcId="{CB4949F7-DEC9-4E49-BF65-D68166EC367F}" destId="{01D75729-7922-472E-AF0F-79F41D0A8F3D}" srcOrd="7" destOrd="0" presId="urn:microsoft.com/office/officeart/2005/8/layout/vProcess5"/>
    <dgm:cxn modelId="{7D37B2E7-C9E3-4870-8507-953FD8D3F180}" type="presParOf" srcId="{CB4949F7-DEC9-4E49-BF65-D68166EC367F}" destId="{86AD0AD6-882D-414D-BE73-0EC18D7D062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1ADE21-2C3D-4265-9AD6-8F46D33D0A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AD676B1-2946-454C-AE0A-779E641DC85A}">
      <dgm:prSet/>
      <dgm:spPr/>
      <dgm:t>
        <a:bodyPr/>
        <a:lstStyle/>
        <a:p>
          <a:r>
            <a:rPr lang="en-US" b="1" dirty="0"/>
            <a:t>Student B </a:t>
          </a:r>
          <a:r>
            <a:rPr lang="en-US" dirty="0"/>
            <a:t>is expected to spend their entire studies outside the UK and so are included in the AOR return</a:t>
          </a:r>
        </a:p>
      </dgm:t>
    </dgm:pt>
    <dgm:pt modelId="{2160A1D9-427B-4D3B-88C8-C44E5FCB876A}" type="parTrans" cxnId="{77861B51-DB3A-48A3-BB6E-AF4CC3798EE9}">
      <dgm:prSet/>
      <dgm:spPr/>
      <dgm:t>
        <a:bodyPr/>
        <a:lstStyle/>
        <a:p>
          <a:endParaRPr lang="en-US"/>
        </a:p>
      </dgm:t>
    </dgm:pt>
    <dgm:pt modelId="{27654635-9871-4F64-9C12-B0EF1B71A648}" type="sibTrans" cxnId="{77861B51-DB3A-48A3-BB6E-AF4CC3798EE9}">
      <dgm:prSet/>
      <dgm:spPr/>
      <dgm:t>
        <a:bodyPr/>
        <a:lstStyle/>
        <a:p>
          <a:endParaRPr lang="en-US"/>
        </a:p>
      </dgm:t>
    </dgm:pt>
    <dgm:pt modelId="{0DFD7D3A-272F-411D-B09B-1F441DD2E291}">
      <dgm:prSet/>
      <dgm:spPr/>
      <dgm:t>
        <a:bodyPr/>
        <a:lstStyle/>
        <a:p>
          <a:r>
            <a:rPr lang="en-US" dirty="0"/>
            <a:t>After 2 years their circumstances change, and they move to the UK to complete their studies</a:t>
          </a:r>
        </a:p>
      </dgm:t>
    </dgm:pt>
    <dgm:pt modelId="{C689E042-156B-4B1B-9124-E545DCAA4227}" type="parTrans" cxnId="{B84346AF-29FA-4A3C-BE0E-65A358BAD1F6}">
      <dgm:prSet/>
      <dgm:spPr/>
      <dgm:t>
        <a:bodyPr/>
        <a:lstStyle/>
        <a:p>
          <a:endParaRPr lang="en-GB"/>
        </a:p>
      </dgm:t>
    </dgm:pt>
    <dgm:pt modelId="{D3440745-4FCC-4463-9992-BDB8E9D4237E}" type="sibTrans" cxnId="{B84346AF-29FA-4A3C-BE0E-65A358BAD1F6}">
      <dgm:prSet/>
      <dgm:spPr/>
      <dgm:t>
        <a:bodyPr/>
        <a:lstStyle/>
        <a:p>
          <a:endParaRPr lang="en-GB"/>
        </a:p>
      </dgm:t>
    </dgm:pt>
    <dgm:pt modelId="{265B0AD3-F411-45C4-963A-5CB589502E90}">
      <dgm:prSet/>
      <dgm:spPr/>
      <dgm:t>
        <a:bodyPr/>
        <a:lstStyle/>
        <a:p>
          <a:r>
            <a:rPr lang="en-US" dirty="0"/>
            <a:t>Student will then move to be included in the Student return as they will now be spending more than 8 weeks in the UK </a:t>
          </a:r>
          <a:br>
            <a:rPr lang="en-US" dirty="0"/>
          </a:br>
          <a:r>
            <a:rPr lang="en-US" dirty="0"/>
            <a:t>(start date would reflect the date they started their activity outside the UK)</a:t>
          </a:r>
        </a:p>
      </dgm:t>
    </dgm:pt>
    <dgm:pt modelId="{0EF1C956-1D14-4BDB-AB41-EC15AA2459C6}" type="parTrans" cxnId="{19CFFFCF-1CCA-4EDD-BEDF-9DE8896C511C}">
      <dgm:prSet/>
      <dgm:spPr/>
      <dgm:t>
        <a:bodyPr/>
        <a:lstStyle/>
        <a:p>
          <a:endParaRPr lang="en-GB"/>
        </a:p>
      </dgm:t>
    </dgm:pt>
    <dgm:pt modelId="{5CD1974E-D084-459E-B610-2C523222723C}" type="sibTrans" cxnId="{19CFFFCF-1CCA-4EDD-BEDF-9DE8896C511C}">
      <dgm:prSet/>
      <dgm:spPr/>
      <dgm:t>
        <a:bodyPr/>
        <a:lstStyle/>
        <a:p>
          <a:endParaRPr lang="en-GB"/>
        </a:p>
      </dgm:t>
    </dgm:pt>
    <dgm:pt modelId="{CB4949F7-DEC9-4E49-BF65-D68166EC367F}" type="pres">
      <dgm:prSet presAssocID="{CC1ADE21-2C3D-4265-9AD6-8F46D33D0AB7}" presName="outerComposite" presStyleCnt="0">
        <dgm:presLayoutVars>
          <dgm:chMax val="5"/>
          <dgm:dir/>
          <dgm:resizeHandles val="exact"/>
        </dgm:presLayoutVars>
      </dgm:prSet>
      <dgm:spPr/>
    </dgm:pt>
    <dgm:pt modelId="{C51D4B97-05C3-43F7-84AF-4D7F62376475}" type="pres">
      <dgm:prSet presAssocID="{CC1ADE21-2C3D-4265-9AD6-8F46D33D0AB7}" presName="dummyMaxCanvas" presStyleCnt="0">
        <dgm:presLayoutVars/>
      </dgm:prSet>
      <dgm:spPr/>
    </dgm:pt>
    <dgm:pt modelId="{6A6AE306-4776-4380-AA56-AC7E7872CD22}" type="pres">
      <dgm:prSet presAssocID="{CC1ADE21-2C3D-4265-9AD6-8F46D33D0AB7}" presName="ThreeNodes_1" presStyleLbl="node1" presStyleIdx="0" presStyleCnt="3">
        <dgm:presLayoutVars>
          <dgm:bulletEnabled val="1"/>
        </dgm:presLayoutVars>
      </dgm:prSet>
      <dgm:spPr/>
    </dgm:pt>
    <dgm:pt modelId="{35DDC185-19DC-4E11-B5FE-255A275B89EC}" type="pres">
      <dgm:prSet presAssocID="{CC1ADE21-2C3D-4265-9AD6-8F46D33D0AB7}" presName="ThreeNodes_2" presStyleLbl="node1" presStyleIdx="1" presStyleCnt="3">
        <dgm:presLayoutVars>
          <dgm:bulletEnabled val="1"/>
        </dgm:presLayoutVars>
      </dgm:prSet>
      <dgm:spPr/>
    </dgm:pt>
    <dgm:pt modelId="{51F8373C-A8A5-4E8D-9204-DDDD16B80FAE}" type="pres">
      <dgm:prSet presAssocID="{CC1ADE21-2C3D-4265-9AD6-8F46D33D0AB7}" presName="ThreeNodes_3" presStyleLbl="node1" presStyleIdx="2" presStyleCnt="3">
        <dgm:presLayoutVars>
          <dgm:bulletEnabled val="1"/>
        </dgm:presLayoutVars>
      </dgm:prSet>
      <dgm:spPr/>
    </dgm:pt>
    <dgm:pt modelId="{26B8FFDD-3A3B-4020-A379-09BE093D6151}" type="pres">
      <dgm:prSet presAssocID="{CC1ADE21-2C3D-4265-9AD6-8F46D33D0AB7}" presName="ThreeConn_1-2" presStyleLbl="fgAccFollowNode1" presStyleIdx="0" presStyleCnt="2">
        <dgm:presLayoutVars>
          <dgm:bulletEnabled val="1"/>
        </dgm:presLayoutVars>
      </dgm:prSet>
      <dgm:spPr/>
    </dgm:pt>
    <dgm:pt modelId="{6C09926A-8E04-4599-B937-48C75466E7C1}" type="pres">
      <dgm:prSet presAssocID="{CC1ADE21-2C3D-4265-9AD6-8F46D33D0AB7}" presName="ThreeConn_2-3" presStyleLbl="fgAccFollowNode1" presStyleIdx="1" presStyleCnt="2">
        <dgm:presLayoutVars>
          <dgm:bulletEnabled val="1"/>
        </dgm:presLayoutVars>
      </dgm:prSet>
      <dgm:spPr/>
    </dgm:pt>
    <dgm:pt modelId="{1E5E3100-D8FD-434C-9B43-62CB6A0C362F}" type="pres">
      <dgm:prSet presAssocID="{CC1ADE21-2C3D-4265-9AD6-8F46D33D0AB7}" presName="ThreeNodes_1_text" presStyleLbl="node1" presStyleIdx="2" presStyleCnt="3">
        <dgm:presLayoutVars>
          <dgm:bulletEnabled val="1"/>
        </dgm:presLayoutVars>
      </dgm:prSet>
      <dgm:spPr/>
    </dgm:pt>
    <dgm:pt modelId="{4A877134-793A-4ACB-B68F-4323F3BFAF82}" type="pres">
      <dgm:prSet presAssocID="{CC1ADE21-2C3D-4265-9AD6-8F46D33D0AB7}" presName="ThreeNodes_2_text" presStyleLbl="node1" presStyleIdx="2" presStyleCnt="3">
        <dgm:presLayoutVars>
          <dgm:bulletEnabled val="1"/>
        </dgm:presLayoutVars>
      </dgm:prSet>
      <dgm:spPr/>
    </dgm:pt>
    <dgm:pt modelId="{9069530A-0A2D-4A94-99D9-C053333B01A8}" type="pres">
      <dgm:prSet presAssocID="{CC1ADE21-2C3D-4265-9AD6-8F46D33D0AB7}" presName="ThreeNodes_3_text" presStyleLbl="node1" presStyleIdx="2" presStyleCnt="3">
        <dgm:presLayoutVars>
          <dgm:bulletEnabled val="1"/>
        </dgm:presLayoutVars>
      </dgm:prSet>
      <dgm:spPr/>
    </dgm:pt>
  </dgm:ptLst>
  <dgm:cxnLst>
    <dgm:cxn modelId="{86AE1023-5084-404E-8B2F-440B10E72708}" type="presOf" srcId="{4AD676B1-2946-454C-AE0A-779E641DC85A}" destId="{1E5E3100-D8FD-434C-9B43-62CB6A0C362F}" srcOrd="1" destOrd="0" presId="urn:microsoft.com/office/officeart/2005/8/layout/vProcess5"/>
    <dgm:cxn modelId="{ADBDE02A-075B-4B93-8344-2197BB5437E5}" type="presOf" srcId="{265B0AD3-F411-45C4-963A-5CB589502E90}" destId="{9069530A-0A2D-4A94-99D9-C053333B01A8}" srcOrd="1" destOrd="0" presId="urn:microsoft.com/office/officeart/2005/8/layout/vProcess5"/>
    <dgm:cxn modelId="{14638531-EDF8-4DB6-8E0C-820812BC1ED7}" type="presOf" srcId="{CC1ADE21-2C3D-4265-9AD6-8F46D33D0AB7}" destId="{CB4949F7-DEC9-4E49-BF65-D68166EC367F}" srcOrd="0" destOrd="0" presId="urn:microsoft.com/office/officeart/2005/8/layout/vProcess5"/>
    <dgm:cxn modelId="{9C6F1D3F-8FA9-4CC1-8840-2B240994B2A3}" type="presOf" srcId="{265B0AD3-F411-45C4-963A-5CB589502E90}" destId="{51F8373C-A8A5-4E8D-9204-DDDD16B80FAE}" srcOrd="0" destOrd="0" presId="urn:microsoft.com/office/officeart/2005/8/layout/vProcess5"/>
    <dgm:cxn modelId="{76A1415F-CDA6-4CB8-9A31-9C9FEAF8A273}" type="presOf" srcId="{D3440745-4FCC-4463-9992-BDB8E9D4237E}" destId="{6C09926A-8E04-4599-B937-48C75466E7C1}" srcOrd="0" destOrd="0" presId="urn:microsoft.com/office/officeart/2005/8/layout/vProcess5"/>
    <dgm:cxn modelId="{77861B51-DB3A-48A3-BB6E-AF4CC3798EE9}" srcId="{CC1ADE21-2C3D-4265-9AD6-8F46D33D0AB7}" destId="{4AD676B1-2946-454C-AE0A-779E641DC85A}" srcOrd="0" destOrd="0" parTransId="{2160A1D9-427B-4D3B-88C8-C44E5FCB876A}" sibTransId="{27654635-9871-4F64-9C12-B0EF1B71A648}"/>
    <dgm:cxn modelId="{179E647D-96E8-4639-82C6-DB57A2A3260B}" type="presOf" srcId="{0DFD7D3A-272F-411D-B09B-1F441DD2E291}" destId="{35DDC185-19DC-4E11-B5FE-255A275B89EC}" srcOrd="0" destOrd="0" presId="urn:microsoft.com/office/officeart/2005/8/layout/vProcess5"/>
    <dgm:cxn modelId="{B8CC688C-38F0-4949-9D50-3D050F55466C}" type="presOf" srcId="{0DFD7D3A-272F-411D-B09B-1F441DD2E291}" destId="{4A877134-793A-4ACB-B68F-4323F3BFAF82}" srcOrd="1" destOrd="0" presId="urn:microsoft.com/office/officeart/2005/8/layout/vProcess5"/>
    <dgm:cxn modelId="{7EE264A3-6DE9-49BA-AB3C-FE7F4C29458B}" type="presOf" srcId="{27654635-9871-4F64-9C12-B0EF1B71A648}" destId="{26B8FFDD-3A3B-4020-A379-09BE093D6151}" srcOrd="0" destOrd="0" presId="urn:microsoft.com/office/officeart/2005/8/layout/vProcess5"/>
    <dgm:cxn modelId="{B84346AF-29FA-4A3C-BE0E-65A358BAD1F6}" srcId="{CC1ADE21-2C3D-4265-9AD6-8F46D33D0AB7}" destId="{0DFD7D3A-272F-411D-B09B-1F441DD2E291}" srcOrd="1" destOrd="0" parTransId="{C689E042-156B-4B1B-9124-E545DCAA4227}" sibTransId="{D3440745-4FCC-4463-9992-BDB8E9D4237E}"/>
    <dgm:cxn modelId="{B25729CD-40C7-4582-A15E-1B0D33C94700}" type="presOf" srcId="{4AD676B1-2946-454C-AE0A-779E641DC85A}" destId="{6A6AE306-4776-4380-AA56-AC7E7872CD22}" srcOrd="0" destOrd="0" presId="urn:microsoft.com/office/officeart/2005/8/layout/vProcess5"/>
    <dgm:cxn modelId="{19CFFFCF-1CCA-4EDD-BEDF-9DE8896C511C}" srcId="{CC1ADE21-2C3D-4265-9AD6-8F46D33D0AB7}" destId="{265B0AD3-F411-45C4-963A-5CB589502E90}" srcOrd="2" destOrd="0" parTransId="{0EF1C956-1D14-4BDB-AB41-EC15AA2459C6}" sibTransId="{5CD1974E-D084-459E-B610-2C523222723C}"/>
    <dgm:cxn modelId="{62D90208-17BD-4E29-84B2-48883457A758}" type="presParOf" srcId="{CB4949F7-DEC9-4E49-BF65-D68166EC367F}" destId="{C51D4B97-05C3-43F7-84AF-4D7F62376475}" srcOrd="0" destOrd="0" presId="urn:microsoft.com/office/officeart/2005/8/layout/vProcess5"/>
    <dgm:cxn modelId="{4F11B095-6075-4C63-9EAD-B67D6E5B220B}" type="presParOf" srcId="{CB4949F7-DEC9-4E49-BF65-D68166EC367F}" destId="{6A6AE306-4776-4380-AA56-AC7E7872CD22}" srcOrd="1" destOrd="0" presId="urn:microsoft.com/office/officeart/2005/8/layout/vProcess5"/>
    <dgm:cxn modelId="{4CC0FD7A-A337-47FD-818B-CA32BCA0B9D5}" type="presParOf" srcId="{CB4949F7-DEC9-4E49-BF65-D68166EC367F}" destId="{35DDC185-19DC-4E11-B5FE-255A275B89EC}" srcOrd="2" destOrd="0" presId="urn:microsoft.com/office/officeart/2005/8/layout/vProcess5"/>
    <dgm:cxn modelId="{2CAFF6EF-14C5-449F-B540-0CA49D20AC71}" type="presParOf" srcId="{CB4949F7-DEC9-4E49-BF65-D68166EC367F}" destId="{51F8373C-A8A5-4E8D-9204-DDDD16B80FAE}" srcOrd="3" destOrd="0" presId="urn:microsoft.com/office/officeart/2005/8/layout/vProcess5"/>
    <dgm:cxn modelId="{43F458DC-D5B4-45E2-900C-0765ED504BA4}" type="presParOf" srcId="{CB4949F7-DEC9-4E49-BF65-D68166EC367F}" destId="{26B8FFDD-3A3B-4020-A379-09BE093D6151}" srcOrd="4" destOrd="0" presId="urn:microsoft.com/office/officeart/2005/8/layout/vProcess5"/>
    <dgm:cxn modelId="{743FCCB6-785C-4AC1-8B40-BB8AED0EFBB2}" type="presParOf" srcId="{CB4949F7-DEC9-4E49-BF65-D68166EC367F}" destId="{6C09926A-8E04-4599-B937-48C75466E7C1}" srcOrd="5" destOrd="0" presId="urn:microsoft.com/office/officeart/2005/8/layout/vProcess5"/>
    <dgm:cxn modelId="{E37ACCD8-267E-4E5F-8053-7F9752FE02BB}" type="presParOf" srcId="{CB4949F7-DEC9-4E49-BF65-D68166EC367F}" destId="{1E5E3100-D8FD-434C-9B43-62CB6A0C362F}" srcOrd="6" destOrd="0" presId="urn:microsoft.com/office/officeart/2005/8/layout/vProcess5"/>
    <dgm:cxn modelId="{6DD3C90A-F308-4051-8C14-8FF8D368F373}" type="presParOf" srcId="{CB4949F7-DEC9-4E49-BF65-D68166EC367F}" destId="{4A877134-793A-4ACB-B68F-4323F3BFAF82}" srcOrd="7" destOrd="0" presId="urn:microsoft.com/office/officeart/2005/8/layout/vProcess5"/>
    <dgm:cxn modelId="{6D47DEE2-4A82-421C-86E0-4625AF73F21A}" type="presParOf" srcId="{CB4949F7-DEC9-4E49-BF65-D68166EC367F}" destId="{9069530A-0A2D-4A94-99D9-C053333B01A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1ADE21-2C3D-4265-9AD6-8F46D33D0A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AD676B1-2946-454C-AE0A-779E641DC85A}">
      <dgm:prSet/>
      <dgm:spPr/>
      <dgm:t>
        <a:bodyPr/>
        <a:lstStyle/>
        <a:p>
          <a:r>
            <a:rPr lang="en-US" b="1" dirty="0"/>
            <a:t>Student C is expected to </a:t>
          </a:r>
          <a:r>
            <a:rPr lang="en-US" dirty="0"/>
            <a:t>spend 10 weeks during their course in the UK and so is included in the Student return</a:t>
          </a:r>
        </a:p>
      </dgm:t>
    </dgm:pt>
    <dgm:pt modelId="{2160A1D9-427B-4D3B-88C8-C44E5FCB876A}" type="parTrans" cxnId="{77861B51-DB3A-48A3-BB6E-AF4CC3798EE9}">
      <dgm:prSet/>
      <dgm:spPr/>
      <dgm:t>
        <a:bodyPr/>
        <a:lstStyle/>
        <a:p>
          <a:endParaRPr lang="en-US"/>
        </a:p>
      </dgm:t>
    </dgm:pt>
    <dgm:pt modelId="{27654635-9871-4F64-9C12-B0EF1B71A648}" type="sibTrans" cxnId="{77861B51-DB3A-48A3-BB6E-AF4CC3798EE9}">
      <dgm:prSet/>
      <dgm:spPr/>
      <dgm:t>
        <a:bodyPr/>
        <a:lstStyle/>
        <a:p>
          <a:endParaRPr lang="en-US"/>
        </a:p>
      </dgm:t>
    </dgm:pt>
    <dgm:pt modelId="{5A678CEA-8C76-46AE-8EA3-6FD91C08ACE2}">
      <dgm:prSet/>
      <dgm:spPr/>
      <dgm:t>
        <a:bodyPr/>
        <a:lstStyle/>
        <a:p>
          <a:r>
            <a:rPr lang="en-US" dirty="0"/>
            <a:t>They must continue in the Student return, even for the periods of time they spend outside of the UK</a:t>
          </a:r>
        </a:p>
      </dgm:t>
    </dgm:pt>
    <dgm:pt modelId="{88E4D437-65AC-4476-AC8A-6870CE3E22E5}" type="parTrans" cxnId="{016E2EA0-ACE4-483E-AECE-FF9FCF92CFD6}">
      <dgm:prSet/>
      <dgm:spPr/>
      <dgm:t>
        <a:bodyPr/>
        <a:lstStyle/>
        <a:p>
          <a:endParaRPr lang="en-US"/>
        </a:p>
      </dgm:t>
    </dgm:pt>
    <dgm:pt modelId="{0909746E-89AE-486D-A67A-3FEEE750B4EB}" type="sibTrans" cxnId="{016E2EA0-ACE4-483E-AECE-FF9FCF92CFD6}">
      <dgm:prSet/>
      <dgm:spPr/>
      <dgm:t>
        <a:bodyPr/>
        <a:lstStyle/>
        <a:p>
          <a:endParaRPr lang="en-US"/>
        </a:p>
      </dgm:t>
    </dgm:pt>
    <dgm:pt modelId="{CB4949F7-DEC9-4E49-BF65-D68166EC367F}" type="pres">
      <dgm:prSet presAssocID="{CC1ADE21-2C3D-4265-9AD6-8F46D33D0AB7}" presName="outerComposite" presStyleCnt="0">
        <dgm:presLayoutVars>
          <dgm:chMax val="5"/>
          <dgm:dir/>
          <dgm:resizeHandles val="exact"/>
        </dgm:presLayoutVars>
      </dgm:prSet>
      <dgm:spPr/>
    </dgm:pt>
    <dgm:pt modelId="{C51D4B97-05C3-43F7-84AF-4D7F62376475}" type="pres">
      <dgm:prSet presAssocID="{CC1ADE21-2C3D-4265-9AD6-8F46D33D0AB7}" presName="dummyMaxCanvas" presStyleCnt="0">
        <dgm:presLayoutVars/>
      </dgm:prSet>
      <dgm:spPr/>
    </dgm:pt>
    <dgm:pt modelId="{E7B24165-2471-47F9-8B56-D7EFA1A35BED}" type="pres">
      <dgm:prSet presAssocID="{CC1ADE21-2C3D-4265-9AD6-8F46D33D0AB7}" presName="TwoNodes_1" presStyleLbl="node1" presStyleIdx="0" presStyleCnt="2">
        <dgm:presLayoutVars>
          <dgm:bulletEnabled val="1"/>
        </dgm:presLayoutVars>
      </dgm:prSet>
      <dgm:spPr/>
    </dgm:pt>
    <dgm:pt modelId="{D2644D20-9C52-4E69-B8E3-F2009528C7A8}" type="pres">
      <dgm:prSet presAssocID="{CC1ADE21-2C3D-4265-9AD6-8F46D33D0AB7}" presName="TwoNodes_2" presStyleLbl="node1" presStyleIdx="1" presStyleCnt="2">
        <dgm:presLayoutVars>
          <dgm:bulletEnabled val="1"/>
        </dgm:presLayoutVars>
      </dgm:prSet>
      <dgm:spPr/>
    </dgm:pt>
    <dgm:pt modelId="{941AE3DA-8CA3-45CF-853A-0715108C0620}" type="pres">
      <dgm:prSet presAssocID="{CC1ADE21-2C3D-4265-9AD6-8F46D33D0AB7}" presName="TwoConn_1-2" presStyleLbl="fgAccFollowNode1" presStyleIdx="0" presStyleCnt="1">
        <dgm:presLayoutVars>
          <dgm:bulletEnabled val="1"/>
        </dgm:presLayoutVars>
      </dgm:prSet>
      <dgm:spPr/>
    </dgm:pt>
    <dgm:pt modelId="{4B8CC8A4-02C2-4AA6-AFF5-01EC05AE3AD8}" type="pres">
      <dgm:prSet presAssocID="{CC1ADE21-2C3D-4265-9AD6-8F46D33D0AB7}" presName="TwoNodes_1_text" presStyleLbl="node1" presStyleIdx="1" presStyleCnt="2">
        <dgm:presLayoutVars>
          <dgm:bulletEnabled val="1"/>
        </dgm:presLayoutVars>
      </dgm:prSet>
      <dgm:spPr/>
    </dgm:pt>
    <dgm:pt modelId="{82855B06-9E62-49E9-B678-A97B1D5F7F8C}" type="pres">
      <dgm:prSet presAssocID="{CC1ADE21-2C3D-4265-9AD6-8F46D33D0AB7}" presName="TwoNodes_2_text" presStyleLbl="node1" presStyleIdx="1" presStyleCnt="2">
        <dgm:presLayoutVars>
          <dgm:bulletEnabled val="1"/>
        </dgm:presLayoutVars>
      </dgm:prSet>
      <dgm:spPr/>
    </dgm:pt>
  </dgm:ptLst>
  <dgm:cxnLst>
    <dgm:cxn modelId="{6D6E6E10-E1F0-485C-B2CD-3EC408C2CD72}" type="presOf" srcId="{5A678CEA-8C76-46AE-8EA3-6FD91C08ACE2}" destId="{D2644D20-9C52-4E69-B8E3-F2009528C7A8}" srcOrd="0" destOrd="0" presId="urn:microsoft.com/office/officeart/2005/8/layout/vProcess5"/>
    <dgm:cxn modelId="{F2297212-5EF4-4A84-B8F4-6B561527AEB8}" type="presOf" srcId="{27654635-9871-4F64-9C12-B0EF1B71A648}" destId="{941AE3DA-8CA3-45CF-853A-0715108C0620}" srcOrd="0" destOrd="0" presId="urn:microsoft.com/office/officeart/2005/8/layout/vProcess5"/>
    <dgm:cxn modelId="{7DDEA52E-9531-4B8B-A76C-8130CA383ACA}" type="presOf" srcId="{5A678CEA-8C76-46AE-8EA3-6FD91C08ACE2}" destId="{82855B06-9E62-49E9-B678-A97B1D5F7F8C}" srcOrd="1" destOrd="0" presId="urn:microsoft.com/office/officeart/2005/8/layout/vProcess5"/>
    <dgm:cxn modelId="{14638531-EDF8-4DB6-8E0C-820812BC1ED7}" type="presOf" srcId="{CC1ADE21-2C3D-4265-9AD6-8F46D33D0AB7}" destId="{CB4949F7-DEC9-4E49-BF65-D68166EC367F}" srcOrd="0" destOrd="0" presId="urn:microsoft.com/office/officeart/2005/8/layout/vProcess5"/>
    <dgm:cxn modelId="{77861B51-DB3A-48A3-BB6E-AF4CC3798EE9}" srcId="{CC1ADE21-2C3D-4265-9AD6-8F46D33D0AB7}" destId="{4AD676B1-2946-454C-AE0A-779E641DC85A}" srcOrd="0" destOrd="0" parTransId="{2160A1D9-427B-4D3B-88C8-C44E5FCB876A}" sibTransId="{27654635-9871-4F64-9C12-B0EF1B71A648}"/>
    <dgm:cxn modelId="{5C6F5751-E26A-4042-988E-E7AFE53C0A23}" type="presOf" srcId="{4AD676B1-2946-454C-AE0A-779E641DC85A}" destId="{4B8CC8A4-02C2-4AA6-AFF5-01EC05AE3AD8}" srcOrd="1" destOrd="0" presId="urn:microsoft.com/office/officeart/2005/8/layout/vProcess5"/>
    <dgm:cxn modelId="{59C26693-77DA-4C7F-9433-A6965A8FBC14}" type="presOf" srcId="{4AD676B1-2946-454C-AE0A-779E641DC85A}" destId="{E7B24165-2471-47F9-8B56-D7EFA1A35BED}" srcOrd="0" destOrd="0" presId="urn:microsoft.com/office/officeart/2005/8/layout/vProcess5"/>
    <dgm:cxn modelId="{016E2EA0-ACE4-483E-AECE-FF9FCF92CFD6}" srcId="{CC1ADE21-2C3D-4265-9AD6-8F46D33D0AB7}" destId="{5A678CEA-8C76-46AE-8EA3-6FD91C08ACE2}" srcOrd="1" destOrd="0" parTransId="{88E4D437-65AC-4476-AC8A-6870CE3E22E5}" sibTransId="{0909746E-89AE-486D-A67A-3FEEE750B4EB}"/>
    <dgm:cxn modelId="{62D90208-17BD-4E29-84B2-48883457A758}" type="presParOf" srcId="{CB4949F7-DEC9-4E49-BF65-D68166EC367F}" destId="{C51D4B97-05C3-43F7-84AF-4D7F62376475}" srcOrd="0" destOrd="0" presId="urn:microsoft.com/office/officeart/2005/8/layout/vProcess5"/>
    <dgm:cxn modelId="{A72543D7-8978-46C1-9A9F-88F4F60C3839}" type="presParOf" srcId="{CB4949F7-DEC9-4E49-BF65-D68166EC367F}" destId="{E7B24165-2471-47F9-8B56-D7EFA1A35BED}" srcOrd="1" destOrd="0" presId="urn:microsoft.com/office/officeart/2005/8/layout/vProcess5"/>
    <dgm:cxn modelId="{7DF91B38-5C9D-4992-8886-A5C7BBD97C4B}" type="presParOf" srcId="{CB4949F7-DEC9-4E49-BF65-D68166EC367F}" destId="{D2644D20-9C52-4E69-B8E3-F2009528C7A8}" srcOrd="2" destOrd="0" presId="urn:microsoft.com/office/officeart/2005/8/layout/vProcess5"/>
    <dgm:cxn modelId="{5D1E1C5B-652F-4AB2-9EA1-F6A91C9FAD34}" type="presParOf" srcId="{CB4949F7-DEC9-4E49-BF65-D68166EC367F}" destId="{941AE3DA-8CA3-45CF-853A-0715108C0620}" srcOrd="3" destOrd="0" presId="urn:microsoft.com/office/officeart/2005/8/layout/vProcess5"/>
    <dgm:cxn modelId="{8DEE2106-E7D2-4CF1-AA95-D30FAFE5EAC5}" type="presParOf" srcId="{CB4949F7-DEC9-4E49-BF65-D68166EC367F}" destId="{4B8CC8A4-02C2-4AA6-AFF5-01EC05AE3AD8}" srcOrd="4" destOrd="0" presId="urn:microsoft.com/office/officeart/2005/8/layout/vProcess5"/>
    <dgm:cxn modelId="{BCDF018D-8B29-427A-B07F-1DBE420A9A00}" type="presParOf" srcId="{CB4949F7-DEC9-4E49-BF65-D68166EC367F}" destId="{82855B06-9E62-49E9-B678-A97B1D5F7F8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1ADE21-2C3D-4265-9AD6-8F46D33D0AB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AD676B1-2946-454C-AE0A-779E641DC85A}">
      <dgm:prSet/>
      <dgm:spPr/>
      <dgm:t>
        <a:bodyPr/>
        <a:lstStyle/>
        <a:p>
          <a:r>
            <a:rPr lang="en-US" b="1" dirty="0"/>
            <a:t>Student A </a:t>
          </a:r>
          <a:r>
            <a:rPr lang="en-US" dirty="0"/>
            <a:t>spends their first year in the UK and so is included in Student</a:t>
          </a:r>
        </a:p>
      </dgm:t>
    </dgm:pt>
    <dgm:pt modelId="{2160A1D9-427B-4D3B-88C8-C44E5FCB876A}" type="parTrans" cxnId="{77861B51-DB3A-48A3-BB6E-AF4CC3798EE9}">
      <dgm:prSet/>
      <dgm:spPr/>
      <dgm:t>
        <a:bodyPr/>
        <a:lstStyle/>
        <a:p>
          <a:endParaRPr lang="en-US"/>
        </a:p>
      </dgm:t>
    </dgm:pt>
    <dgm:pt modelId="{27654635-9871-4F64-9C12-B0EF1B71A648}" type="sibTrans" cxnId="{77861B51-DB3A-48A3-BB6E-AF4CC3798EE9}">
      <dgm:prSet/>
      <dgm:spPr/>
      <dgm:t>
        <a:bodyPr/>
        <a:lstStyle/>
        <a:p>
          <a:endParaRPr lang="en-US"/>
        </a:p>
      </dgm:t>
    </dgm:pt>
    <dgm:pt modelId="{816F76C8-9836-421A-B571-17FA4D4644D5}">
      <dgm:prSet/>
      <dgm:spPr/>
      <dgm:t>
        <a:bodyPr/>
        <a:lstStyle/>
        <a:p>
          <a:r>
            <a:rPr lang="en-US" dirty="0"/>
            <a:t>After this point they move to continue their studies outside the UK</a:t>
          </a:r>
        </a:p>
      </dgm:t>
    </dgm:pt>
    <dgm:pt modelId="{FA0E5693-2AC1-4173-927C-A9DE93454ADB}" type="parTrans" cxnId="{077C3AFE-35C0-44CE-9B3B-44FF0D15CE78}">
      <dgm:prSet/>
      <dgm:spPr/>
      <dgm:t>
        <a:bodyPr/>
        <a:lstStyle/>
        <a:p>
          <a:endParaRPr lang="en-US"/>
        </a:p>
      </dgm:t>
    </dgm:pt>
    <dgm:pt modelId="{51E9E8F9-22E7-4350-89F6-6F85E9AB0BD2}" type="sibTrans" cxnId="{077C3AFE-35C0-44CE-9B3B-44FF0D15CE78}">
      <dgm:prSet/>
      <dgm:spPr/>
      <dgm:t>
        <a:bodyPr/>
        <a:lstStyle/>
        <a:p>
          <a:endParaRPr lang="en-US"/>
        </a:p>
      </dgm:t>
    </dgm:pt>
    <dgm:pt modelId="{5A678CEA-8C76-46AE-8EA3-6FD91C08ACE2}">
      <dgm:prSet/>
      <dgm:spPr/>
      <dgm:t>
        <a:bodyPr/>
        <a:lstStyle/>
        <a:p>
          <a:r>
            <a:rPr lang="en-US" dirty="0">
              <a:solidFill>
                <a:schemeClr val="accent2"/>
              </a:solidFill>
            </a:rPr>
            <a:t>Student could be allowed to move to AOR / the reduced TNE level of data</a:t>
          </a:r>
        </a:p>
      </dgm:t>
    </dgm:pt>
    <dgm:pt modelId="{88E4D437-65AC-4476-AC8A-6870CE3E22E5}" type="parTrans" cxnId="{016E2EA0-ACE4-483E-AECE-FF9FCF92CFD6}">
      <dgm:prSet/>
      <dgm:spPr/>
      <dgm:t>
        <a:bodyPr/>
        <a:lstStyle/>
        <a:p>
          <a:endParaRPr lang="en-US"/>
        </a:p>
      </dgm:t>
    </dgm:pt>
    <dgm:pt modelId="{0909746E-89AE-486D-A67A-3FEEE750B4EB}" type="sibTrans" cxnId="{016E2EA0-ACE4-483E-AECE-FF9FCF92CFD6}">
      <dgm:prSet/>
      <dgm:spPr/>
      <dgm:t>
        <a:bodyPr/>
        <a:lstStyle/>
        <a:p>
          <a:endParaRPr lang="en-US"/>
        </a:p>
      </dgm:t>
    </dgm:pt>
    <dgm:pt modelId="{CB4949F7-DEC9-4E49-BF65-D68166EC367F}" type="pres">
      <dgm:prSet presAssocID="{CC1ADE21-2C3D-4265-9AD6-8F46D33D0AB7}" presName="outerComposite" presStyleCnt="0">
        <dgm:presLayoutVars>
          <dgm:chMax val="5"/>
          <dgm:dir/>
          <dgm:resizeHandles val="exact"/>
        </dgm:presLayoutVars>
      </dgm:prSet>
      <dgm:spPr/>
    </dgm:pt>
    <dgm:pt modelId="{C51D4B97-05C3-43F7-84AF-4D7F62376475}" type="pres">
      <dgm:prSet presAssocID="{CC1ADE21-2C3D-4265-9AD6-8F46D33D0AB7}" presName="dummyMaxCanvas" presStyleCnt="0">
        <dgm:presLayoutVars/>
      </dgm:prSet>
      <dgm:spPr/>
    </dgm:pt>
    <dgm:pt modelId="{5486CEC3-B25D-4328-893A-C29CDBF261B5}" type="pres">
      <dgm:prSet presAssocID="{CC1ADE21-2C3D-4265-9AD6-8F46D33D0AB7}" presName="ThreeNodes_1" presStyleLbl="node1" presStyleIdx="0" presStyleCnt="3">
        <dgm:presLayoutVars>
          <dgm:bulletEnabled val="1"/>
        </dgm:presLayoutVars>
      </dgm:prSet>
      <dgm:spPr/>
    </dgm:pt>
    <dgm:pt modelId="{92CCBEA0-547C-48D6-88D8-B8DD564D331B}" type="pres">
      <dgm:prSet presAssocID="{CC1ADE21-2C3D-4265-9AD6-8F46D33D0AB7}" presName="ThreeNodes_2" presStyleLbl="node1" presStyleIdx="1" presStyleCnt="3">
        <dgm:presLayoutVars>
          <dgm:bulletEnabled val="1"/>
        </dgm:presLayoutVars>
      </dgm:prSet>
      <dgm:spPr/>
    </dgm:pt>
    <dgm:pt modelId="{87635A6E-9F93-4CE5-A226-19155E756FB1}" type="pres">
      <dgm:prSet presAssocID="{CC1ADE21-2C3D-4265-9AD6-8F46D33D0AB7}" presName="ThreeNodes_3" presStyleLbl="node1" presStyleIdx="2" presStyleCnt="3">
        <dgm:presLayoutVars>
          <dgm:bulletEnabled val="1"/>
        </dgm:presLayoutVars>
      </dgm:prSet>
      <dgm:spPr/>
    </dgm:pt>
    <dgm:pt modelId="{64B019FD-6157-4E1C-B337-9DBAAC39ABC0}" type="pres">
      <dgm:prSet presAssocID="{CC1ADE21-2C3D-4265-9AD6-8F46D33D0AB7}" presName="ThreeConn_1-2" presStyleLbl="fgAccFollowNode1" presStyleIdx="0" presStyleCnt="2">
        <dgm:presLayoutVars>
          <dgm:bulletEnabled val="1"/>
        </dgm:presLayoutVars>
      </dgm:prSet>
      <dgm:spPr/>
    </dgm:pt>
    <dgm:pt modelId="{1138CB7B-EBE1-4761-965A-89A68B534710}" type="pres">
      <dgm:prSet presAssocID="{CC1ADE21-2C3D-4265-9AD6-8F46D33D0AB7}" presName="ThreeConn_2-3" presStyleLbl="fgAccFollowNode1" presStyleIdx="1" presStyleCnt="2">
        <dgm:presLayoutVars>
          <dgm:bulletEnabled val="1"/>
        </dgm:presLayoutVars>
      </dgm:prSet>
      <dgm:spPr/>
    </dgm:pt>
    <dgm:pt modelId="{61EE8B14-F269-4844-B891-CA6CF46CB473}" type="pres">
      <dgm:prSet presAssocID="{CC1ADE21-2C3D-4265-9AD6-8F46D33D0AB7}" presName="ThreeNodes_1_text" presStyleLbl="node1" presStyleIdx="2" presStyleCnt="3">
        <dgm:presLayoutVars>
          <dgm:bulletEnabled val="1"/>
        </dgm:presLayoutVars>
      </dgm:prSet>
      <dgm:spPr/>
    </dgm:pt>
    <dgm:pt modelId="{01D75729-7922-472E-AF0F-79F41D0A8F3D}" type="pres">
      <dgm:prSet presAssocID="{CC1ADE21-2C3D-4265-9AD6-8F46D33D0AB7}" presName="ThreeNodes_2_text" presStyleLbl="node1" presStyleIdx="2" presStyleCnt="3">
        <dgm:presLayoutVars>
          <dgm:bulletEnabled val="1"/>
        </dgm:presLayoutVars>
      </dgm:prSet>
      <dgm:spPr/>
    </dgm:pt>
    <dgm:pt modelId="{86AD0AD6-882D-414D-BE73-0EC18D7D062C}" type="pres">
      <dgm:prSet presAssocID="{CC1ADE21-2C3D-4265-9AD6-8F46D33D0AB7}" presName="ThreeNodes_3_text" presStyleLbl="node1" presStyleIdx="2" presStyleCnt="3">
        <dgm:presLayoutVars>
          <dgm:bulletEnabled val="1"/>
        </dgm:presLayoutVars>
      </dgm:prSet>
      <dgm:spPr/>
    </dgm:pt>
  </dgm:ptLst>
  <dgm:cxnLst>
    <dgm:cxn modelId="{18246129-58DD-4E46-B991-DD38249570E4}" type="presOf" srcId="{816F76C8-9836-421A-B571-17FA4D4644D5}" destId="{92CCBEA0-547C-48D6-88D8-B8DD564D331B}" srcOrd="0" destOrd="0" presId="urn:microsoft.com/office/officeart/2005/8/layout/vProcess5"/>
    <dgm:cxn modelId="{14638531-EDF8-4DB6-8E0C-820812BC1ED7}" type="presOf" srcId="{CC1ADE21-2C3D-4265-9AD6-8F46D33D0AB7}" destId="{CB4949F7-DEC9-4E49-BF65-D68166EC367F}" srcOrd="0" destOrd="0" presId="urn:microsoft.com/office/officeart/2005/8/layout/vProcess5"/>
    <dgm:cxn modelId="{77861B51-DB3A-48A3-BB6E-AF4CC3798EE9}" srcId="{CC1ADE21-2C3D-4265-9AD6-8F46D33D0AB7}" destId="{4AD676B1-2946-454C-AE0A-779E641DC85A}" srcOrd="0" destOrd="0" parTransId="{2160A1D9-427B-4D3B-88C8-C44E5FCB876A}" sibTransId="{27654635-9871-4F64-9C12-B0EF1B71A648}"/>
    <dgm:cxn modelId="{AD8A1754-F135-4B04-8A9D-7FDF44D08130}" type="presOf" srcId="{4AD676B1-2946-454C-AE0A-779E641DC85A}" destId="{61EE8B14-F269-4844-B891-CA6CF46CB473}" srcOrd="1" destOrd="0" presId="urn:microsoft.com/office/officeart/2005/8/layout/vProcess5"/>
    <dgm:cxn modelId="{184DF389-D085-4C10-833B-B8AA8DB565AF}" type="presOf" srcId="{51E9E8F9-22E7-4350-89F6-6F85E9AB0BD2}" destId="{1138CB7B-EBE1-4761-965A-89A68B534710}" srcOrd="0" destOrd="0" presId="urn:microsoft.com/office/officeart/2005/8/layout/vProcess5"/>
    <dgm:cxn modelId="{AD589394-6D96-44F6-928C-CE537363ED6B}" type="presOf" srcId="{4AD676B1-2946-454C-AE0A-779E641DC85A}" destId="{5486CEC3-B25D-4328-893A-C29CDBF261B5}" srcOrd="0" destOrd="0" presId="urn:microsoft.com/office/officeart/2005/8/layout/vProcess5"/>
    <dgm:cxn modelId="{016E2EA0-ACE4-483E-AECE-FF9FCF92CFD6}" srcId="{CC1ADE21-2C3D-4265-9AD6-8F46D33D0AB7}" destId="{5A678CEA-8C76-46AE-8EA3-6FD91C08ACE2}" srcOrd="2" destOrd="0" parTransId="{88E4D437-65AC-4476-AC8A-6870CE3E22E5}" sibTransId="{0909746E-89AE-486D-A67A-3FEEE750B4EB}"/>
    <dgm:cxn modelId="{886970A4-220B-4F67-9630-395C0226481D}" type="presOf" srcId="{816F76C8-9836-421A-B571-17FA4D4644D5}" destId="{01D75729-7922-472E-AF0F-79F41D0A8F3D}" srcOrd="1" destOrd="0" presId="urn:microsoft.com/office/officeart/2005/8/layout/vProcess5"/>
    <dgm:cxn modelId="{E50482D7-70F9-4027-8F17-224A806DFBD6}" type="presOf" srcId="{27654635-9871-4F64-9C12-B0EF1B71A648}" destId="{64B019FD-6157-4E1C-B337-9DBAAC39ABC0}" srcOrd="0" destOrd="0" presId="urn:microsoft.com/office/officeart/2005/8/layout/vProcess5"/>
    <dgm:cxn modelId="{8277B5D8-359E-405F-81EE-D15573418209}" type="presOf" srcId="{5A678CEA-8C76-46AE-8EA3-6FD91C08ACE2}" destId="{86AD0AD6-882D-414D-BE73-0EC18D7D062C}" srcOrd="1" destOrd="0" presId="urn:microsoft.com/office/officeart/2005/8/layout/vProcess5"/>
    <dgm:cxn modelId="{1AE556E2-0E17-496B-BAF3-3832CAA5A760}" type="presOf" srcId="{5A678CEA-8C76-46AE-8EA3-6FD91C08ACE2}" destId="{87635A6E-9F93-4CE5-A226-19155E756FB1}" srcOrd="0" destOrd="0" presId="urn:microsoft.com/office/officeart/2005/8/layout/vProcess5"/>
    <dgm:cxn modelId="{077C3AFE-35C0-44CE-9B3B-44FF0D15CE78}" srcId="{CC1ADE21-2C3D-4265-9AD6-8F46D33D0AB7}" destId="{816F76C8-9836-421A-B571-17FA4D4644D5}" srcOrd="1" destOrd="0" parTransId="{FA0E5693-2AC1-4173-927C-A9DE93454ADB}" sibTransId="{51E9E8F9-22E7-4350-89F6-6F85E9AB0BD2}"/>
    <dgm:cxn modelId="{62D90208-17BD-4E29-84B2-48883457A758}" type="presParOf" srcId="{CB4949F7-DEC9-4E49-BF65-D68166EC367F}" destId="{C51D4B97-05C3-43F7-84AF-4D7F62376475}" srcOrd="0" destOrd="0" presId="urn:microsoft.com/office/officeart/2005/8/layout/vProcess5"/>
    <dgm:cxn modelId="{D86260F6-8A52-4EC9-9718-3E6F1CB2D24F}" type="presParOf" srcId="{CB4949F7-DEC9-4E49-BF65-D68166EC367F}" destId="{5486CEC3-B25D-4328-893A-C29CDBF261B5}" srcOrd="1" destOrd="0" presId="urn:microsoft.com/office/officeart/2005/8/layout/vProcess5"/>
    <dgm:cxn modelId="{3CD6526F-89D2-4DB4-B2EC-0AB375B1CE7D}" type="presParOf" srcId="{CB4949F7-DEC9-4E49-BF65-D68166EC367F}" destId="{92CCBEA0-547C-48D6-88D8-B8DD564D331B}" srcOrd="2" destOrd="0" presId="urn:microsoft.com/office/officeart/2005/8/layout/vProcess5"/>
    <dgm:cxn modelId="{CA3852E8-D003-485E-BE65-FAD5142F6677}" type="presParOf" srcId="{CB4949F7-DEC9-4E49-BF65-D68166EC367F}" destId="{87635A6E-9F93-4CE5-A226-19155E756FB1}" srcOrd="3" destOrd="0" presId="urn:microsoft.com/office/officeart/2005/8/layout/vProcess5"/>
    <dgm:cxn modelId="{B5C1F41C-4F8C-4DE2-848B-CBA0F0246DF7}" type="presParOf" srcId="{CB4949F7-DEC9-4E49-BF65-D68166EC367F}" destId="{64B019FD-6157-4E1C-B337-9DBAAC39ABC0}" srcOrd="4" destOrd="0" presId="urn:microsoft.com/office/officeart/2005/8/layout/vProcess5"/>
    <dgm:cxn modelId="{A7DA9E36-52CB-4B6B-B93C-715F4BA003D8}" type="presParOf" srcId="{CB4949F7-DEC9-4E49-BF65-D68166EC367F}" destId="{1138CB7B-EBE1-4761-965A-89A68B534710}" srcOrd="5" destOrd="0" presId="urn:microsoft.com/office/officeart/2005/8/layout/vProcess5"/>
    <dgm:cxn modelId="{F733D2AA-1A11-45F0-A11E-5B9D9819EB9B}" type="presParOf" srcId="{CB4949F7-DEC9-4E49-BF65-D68166EC367F}" destId="{61EE8B14-F269-4844-B891-CA6CF46CB473}" srcOrd="6" destOrd="0" presId="urn:microsoft.com/office/officeart/2005/8/layout/vProcess5"/>
    <dgm:cxn modelId="{CF71F248-EB90-4326-B8E3-728368C9FE22}" type="presParOf" srcId="{CB4949F7-DEC9-4E49-BF65-D68166EC367F}" destId="{01D75729-7922-472E-AF0F-79F41D0A8F3D}" srcOrd="7" destOrd="0" presId="urn:microsoft.com/office/officeart/2005/8/layout/vProcess5"/>
    <dgm:cxn modelId="{7D37B2E7-C9E3-4870-8507-953FD8D3F180}" type="presParOf" srcId="{CB4949F7-DEC9-4E49-BF65-D68166EC367F}" destId="{86AD0AD6-882D-414D-BE73-0EC18D7D062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F2837-B0FD-404F-BCC4-29AD5C51F1F4}">
      <dsp:nvSpPr>
        <dsp:cNvPr id="0" name=""/>
        <dsp:cNvSpPr/>
      </dsp:nvSpPr>
      <dsp:spPr>
        <a:xfrm rot="10800000">
          <a:off x="1508081" y="2559"/>
          <a:ext cx="5458272" cy="53301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Establish priorities and identify data requirements</a:t>
          </a:r>
        </a:p>
      </dsp:txBody>
      <dsp:txXfrm rot="10800000">
        <a:off x="1641334" y="2559"/>
        <a:ext cx="5325019" cy="533014"/>
      </dsp:txXfrm>
    </dsp:sp>
    <dsp:sp modelId="{99CA5419-F614-4EC0-9BC8-FB755A645231}">
      <dsp:nvSpPr>
        <dsp:cNvPr id="0" name=""/>
        <dsp:cNvSpPr/>
      </dsp:nvSpPr>
      <dsp:spPr>
        <a:xfrm>
          <a:off x="1241574" y="2559"/>
          <a:ext cx="533014" cy="53301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123B0-8ECD-48FF-B10C-1718CEDE1E52}">
      <dsp:nvSpPr>
        <dsp:cNvPr id="0" name=""/>
        <dsp:cNvSpPr/>
      </dsp:nvSpPr>
      <dsp:spPr>
        <a:xfrm rot="10800000">
          <a:off x="1508081" y="694682"/>
          <a:ext cx="5458272" cy="533014"/>
        </a:xfrm>
        <a:prstGeom prst="homePlate">
          <a:avLst/>
        </a:prstGeom>
        <a:solidFill>
          <a:schemeClr val="accent2">
            <a:hueOff val="-559932"/>
            <a:satOff val="-1152"/>
            <a:lumOff val="3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t>Develop and publish consultation materials</a:t>
          </a:r>
        </a:p>
      </dsp:txBody>
      <dsp:txXfrm rot="10800000">
        <a:off x="1641334" y="694682"/>
        <a:ext cx="5325019" cy="533014"/>
      </dsp:txXfrm>
    </dsp:sp>
    <dsp:sp modelId="{EDC4A5C6-75C6-41EA-B3DC-51E525F585AD}">
      <dsp:nvSpPr>
        <dsp:cNvPr id="0" name=""/>
        <dsp:cNvSpPr/>
      </dsp:nvSpPr>
      <dsp:spPr>
        <a:xfrm>
          <a:off x="1241574" y="694682"/>
          <a:ext cx="533014" cy="5330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3A1D36-0891-4ECF-84ED-F5152E7B789F}">
      <dsp:nvSpPr>
        <dsp:cNvPr id="0" name=""/>
        <dsp:cNvSpPr/>
      </dsp:nvSpPr>
      <dsp:spPr>
        <a:xfrm rot="10800000">
          <a:off x="1508081" y="1386805"/>
          <a:ext cx="5458272" cy="533014"/>
        </a:xfrm>
        <a:prstGeom prst="homePlate">
          <a:avLst/>
        </a:prstGeom>
        <a:solidFill>
          <a:schemeClr val="accent2">
            <a:hueOff val="-1119864"/>
            <a:satOff val="-2305"/>
            <a:lumOff val="7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Complete consultation activities</a:t>
          </a:r>
        </a:p>
      </dsp:txBody>
      <dsp:txXfrm rot="10800000">
        <a:off x="1641334" y="1386805"/>
        <a:ext cx="5325019" cy="533014"/>
      </dsp:txXfrm>
    </dsp:sp>
    <dsp:sp modelId="{2A38BBC7-E0F9-43F5-B86C-24C61B06C1AF}">
      <dsp:nvSpPr>
        <dsp:cNvPr id="0" name=""/>
        <dsp:cNvSpPr/>
      </dsp:nvSpPr>
      <dsp:spPr>
        <a:xfrm>
          <a:off x="1241574" y="1386805"/>
          <a:ext cx="533014" cy="533014"/>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481165-0318-467A-ADAF-AD164E2ACFC0}">
      <dsp:nvSpPr>
        <dsp:cNvPr id="0" name=""/>
        <dsp:cNvSpPr/>
      </dsp:nvSpPr>
      <dsp:spPr>
        <a:xfrm rot="10800000">
          <a:off x="1508081" y="2078928"/>
          <a:ext cx="5458272" cy="533014"/>
        </a:xfrm>
        <a:prstGeom prst="homePlate">
          <a:avLst/>
        </a:prstGeom>
        <a:solidFill>
          <a:schemeClr val="accent2">
            <a:hueOff val="-1679796"/>
            <a:satOff val="-3457"/>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Agree approach and publish consultation outcomes</a:t>
          </a:r>
        </a:p>
      </dsp:txBody>
      <dsp:txXfrm rot="10800000">
        <a:off x="1641334" y="2078928"/>
        <a:ext cx="5325019" cy="533014"/>
      </dsp:txXfrm>
    </dsp:sp>
    <dsp:sp modelId="{40D9B7B5-5003-4C9F-813B-9016F77F1F72}">
      <dsp:nvSpPr>
        <dsp:cNvPr id="0" name=""/>
        <dsp:cNvSpPr/>
      </dsp:nvSpPr>
      <dsp:spPr>
        <a:xfrm>
          <a:off x="1241574" y="2078928"/>
          <a:ext cx="533014" cy="533014"/>
        </a:xfrm>
        <a:prstGeom prst="ellipse">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05762-4AC4-4BC6-BB61-7E64042D4B6C}">
      <dsp:nvSpPr>
        <dsp:cNvPr id="0" name=""/>
        <dsp:cNvSpPr/>
      </dsp:nvSpPr>
      <dsp:spPr>
        <a:xfrm rot="10800000">
          <a:off x="1508081" y="2771051"/>
          <a:ext cx="5458272" cy="533014"/>
        </a:xfrm>
        <a:prstGeom prst="homePlate">
          <a:avLst/>
        </a:prstGeom>
        <a:solidFill>
          <a:schemeClr val="accent2">
            <a:hueOff val="-2239728"/>
            <a:satOff val="-4609"/>
            <a:lumOff val="154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Publish notification of changes for 2025/26</a:t>
          </a:r>
        </a:p>
      </dsp:txBody>
      <dsp:txXfrm rot="10800000">
        <a:off x="1641334" y="2771051"/>
        <a:ext cx="5325019" cy="533014"/>
      </dsp:txXfrm>
    </dsp:sp>
    <dsp:sp modelId="{9BBDB209-9D85-4A92-B2F3-542EC0496E8B}">
      <dsp:nvSpPr>
        <dsp:cNvPr id="0" name=""/>
        <dsp:cNvSpPr/>
      </dsp:nvSpPr>
      <dsp:spPr>
        <a:xfrm>
          <a:off x="1241574" y="2771051"/>
          <a:ext cx="533014" cy="533014"/>
        </a:xfrm>
        <a:prstGeom prst="ellipse">
          <a:avLst/>
        </a:prstGeom>
        <a:blipFill rotWithShape="1">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03F56F-E74B-4C87-A491-30F261D5B7BE}">
      <dsp:nvSpPr>
        <dsp:cNvPr id="0" name=""/>
        <dsp:cNvSpPr/>
      </dsp:nvSpPr>
      <dsp:spPr>
        <a:xfrm rot="10800000">
          <a:off x="1508081" y="3463175"/>
          <a:ext cx="5458272" cy="533014"/>
        </a:xfrm>
        <a:prstGeom prst="homePlate">
          <a:avLst/>
        </a:prstGeom>
        <a:solidFill>
          <a:schemeClr val="accent2">
            <a:hueOff val="-2799660"/>
            <a:satOff val="-5762"/>
            <a:lumOff val="19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Consider further the consultation feedback</a:t>
          </a:r>
        </a:p>
      </dsp:txBody>
      <dsp:txXfrm rot="10800000">
        <a:off x="1641334" y="3463175"/>
        <a:ext cx="5325019" cy="533014"/>
      </dsp:txXfrm>
    </dsp:sp>
    <dsp:sp modelId="{E98F4722-CDCE-4FDA-B507-A1D9F5660E92}">
      <dsp:nvSpPr>
        <dsp:cNvPr id="0" name=""/>
        <dsp:cNvSpPr/>
      </dsp:nvSpPr>
      <dsp:spPr>
        <a:xfrm>
          <a:off x="1241574" y="3463175"/>
          <a:ext cx="533014" cy="533014"/>
        </a:xfrm>
        <a:prstGeom prst="ellipse">
          <a:avLst/>
        </a:prstGeom>
        <a:blipFill rotWithShape="1">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B4126A-37FA-4A51-8BC4-086A65397DAC}">
      <dsp:nvSpPr>
        <dsp:cNvPr id="0" name=""/>
        <dsp:cNvSpPr/>
      </dsp:nvSpPr>
      <dsp:spPr>
        <a:xfrm rot="10800000">
          <a:off x="1508081" y="4155298"/>
          <a:ext cx="5458272" cy="533014"/>
        </a:xfrm>
        <a:prstGeom prst="homePlate">
          <a:avLst/>
        </a:prstGeom>
        <a:solidFill>
          <a:schemeClr val="accent2">
            <a:hueOff val="-3359592"/>
            <a:satOff val="-6914"/>
            <a:lumOff val="231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04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Publish notification of changes for 2026/27</a:t>
          </a:r>
        </a:p>
      </dsp:txBody>
      <dsp:txXfrm rot="10800000">
        <a:off x="1641334" y="4155298"/>
        <a:ext cx="5325019" cy="533014"/>
      </dsp:txXfrm>
    </dsp:sp>
    <dsp:sp modelId="{AF5B4233-8478-4BC5-BF0C-3CDCD06640AE}">
      <dsp:nvSpPr>
        <dsp:cNvPr id="0" name=""/>
        <dsp:cNvSpPr/>
      </dsp:nvSpPr>
      <dsp:spPr>
        <a:xfrm>
          <a:off x="1241574" y="4155298"/>
          <a:ext cx="533014" cy="533014"/>
        </a:xfrm>
        <a:prstGeom prst="ellipse">
          <a:avLst/>
        </a:prstGeom>
        <a:blipFill rotWithShape="1">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AE306-4776-4380-AA56-AC7E7872CD22}">
      <dsp:nvSpPr>
        <dsp:cNvPr id="0" name=""/>
        <dsp:cNvSpPr/>
      </dsp:nvSpPr>
      <dsp:spPr>
        <a:xfrm>
          <a:off x="0" y="0"/>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Student B </a:t>
          </a:r>
          <a:r>
            <a:rPr lang="en-US" sz="1600" kern="1200" dirty="0"/>
            <a:t>is expected to spend their entire studies outside the UK and so are included in the AOR return </a:t>
          </a:r>
          <a:r>
            <a:rPr lang="en-US" sz="1600" kern="1200" dirty="0">
              <a:solidFill>
                <a:schemeClr val="accent2"/>
              </a:solidFill>
            </a:rPr>
            <a:t>/ TNE level of data</a:t>
          </a:r>
        </a:p>
      </dsp:txBody>
      <dsp:txXfrm>
        <a:off x="37716" y="37716"/>
        <a:ext cx="5827176" cy="1212291"/>
      </dsp:txXfrm>
    </dsp:sp>
    <dsp:sp modelId="{35DDC185-19DC-4E11-B5FE-255A275B89EC}">
      <dsp:nvSpPr>
        <dsp:cNvPr id="0" name=""/>
        <dsp:cNvSpPr/>
      </dsp:nvSpPr>
      <dsp:spPr>
        <a:xfrm>
          <a:off x="636770" y="1502344"/>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After 2 years their circumstances change, and they move to the UK to complete their studies</a:t>
          </a:r>
        </a:p>
      </dsp:txBody>
      <dsp:txXfrm>
        <a:off x="674486" y="1540060"/>
        <a:ext cx="5667507" cy="1212291"/>
      </dsp:txXfrm>
    </dsp:sp>
    <dsp:sp modelId="{51F8373C-A8A5-4E8D-9204-DDDD16B80FAE}">
      <dsp:nvSpPr>
        <dsp:cNvPr id="0" name=""/>
        <dsp:cNvSpPr/>
      </dsp:nvSpPr>
      <dsp:spPr>
        <a:xfrm>
          <a:off x="1273540" y="3004689"/>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Student will then move to be included in the Student return as they will now be spending more than 8 weeks in the UK </a:t>
          </a:r>
          <a:br>
            <a:rPr lang="en-US" sz="1600" kern="1200" dirty="0"/>
          </a:br>
          <a:r>
            <a:rPr lang="en-US" sz="1600" kern="1200" dirty="0"/>
            <a:t>(start date would reflect the date they started their activity outside the UK)</a:t>
          </a:r>
        </a:p>
      </dsp:txBody>
      <dsp:txXfrm>
        <a:off x="1311256" y="3042405"/>
        <a:ext cx="5667507" cy="1212291"/>
      </dsp:txXfrm>
    </dsp:sp>
    <dsp:sp modelId="{26B8FFDD-3A3B-4020-A379-09BE093D6151}">
      <dsp:nvSpPr>
        <dsp:cNvPr id="0" name=""/>
        <dsp:cNvSpPr/>
      </dsp:nvSpPr>
      <dsp:spPr>
        <a:xfrm>
          <a:off x="6379709" y="97652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68038" y="976523"/>
        <a:ext cx="460362" cy="629858"/>
      </dsp:txXfrm>
    </dsp:sp>
    <dsp:sp modelId="{6C09926A-8E04-4599-B937-48C75466E7C1}">
      <dsp:nvSpPr>
        <dsp:cNvPr id="0" name=""/>
        <dsp:cNvSpPr/>
      </dsp:nvSpPr>
      <dsp:spPr>
        <a:xfrm>
          <a:off x="7016480" y="247028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204809" y="2470283"/>
        <a:ext cx="460362" cy="6298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68799-04BD-4E04-9794-4B099D7F7942}">
      <dsp:nvSpPr>
        <dsp:cNvPr id="0" name=""/>
        <dsp:cNvSpPr/>
      </dsp:nvSpPr>
      <dsp:spPr>
        <a:xfrm>
          <a:off x="0" y="0"/>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Student C is expected to </a:t>
          </a:r>
          <a:r>
            <a:rPr lang="en-US" sz="2300" kern="1200" dirty="0"/>
            <a:t>spend 10 weeks during their course in the UK </a:t>
          </a:r>
          <a:r>
            <a:rPr lang="en-US" sz="2300" strike="sngStrike" kern="1200" dirty="0">
              <a:solidFill>
                <a:schemeClr val="accent2"/>
              </a:solidFill>
            </a:rPr>
            <a:t>and so is included in the Student return</a:t>
          </a:r>
        </a:p>
      </dsp:txBody>
      <dsp:txXfrm>
        <a:off x="37716" y="37716"/>
        <a:ext cx="5827176" cy="1212291"/>
      </dsp:txXfrm>
    </dsp:sp>
    <dsp:sp modelId="{8BEA4412-36AE-485E-A6CD-1BFB3CE91468}">
      <dsp:nvSpPr>
        <dsp:cNvPr id="0" name=""/>
        <dsp:cNvSpPr/>
      </dsp:nvSpPr>
      <dsp:spPr>
        <a:xfrm>
          <a:off x="636770" y="1502344"/>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2"/>
              </a:solidFill>
            </a:rPr>
            <a:t>Student should be in the Student return for the periods of time they are in the UK</a:t>
          </a:r>
          <a:endParaRPr lang="en-US" sz="2300" kern="1200" dirty="0"/>
        </a:p>
      </dsp:txBody>
      <dsp:txXfrm>
        <a:off x="674486" y="1540060"/>
        <a:ext cx="5667507" cy="1212291"/>
      </dsp:txXfrm>
    </dsp:sp>
    <dsp:sp modelId="{423AE632-FED5-4A40-84F2-A3D89A07A047}">
      <dsp:nvSpPr>
        <dsp:cNvPr id="0" name=""/>
        <dsp:cNvSpPr/>
      </dsp:nvSpPr>
      <dsp:spPr>
        <a:xfrm>
          <a:off x="1273540" y="3004689"/>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2"/>
              </a:solidFill>
            </a:rPr>
            <a:t>Student could be allowed to move to AOR / the reduced TNE level of data for the periods of time they are outside of the UK</a:t>
          </a:r>
          <a:endParaRPr lang="en-US" sz="2300" kern="1200" dirty="0"/>
        </a:p>
      </dsp:txBody>
      <dsp:txXfrm>
        <a:off x="1311256" y="3042405"/>
        <a:ext cx="5667507" cy="1212291"/>
      </dsp:txXfrm>
    </dsp:sp>
    <dsp:sp modelId="{3A6AC55A-E231-4CF6-B671-5572348FE9DD}">
      <dsp:nvSpPr>
        <dsp:cNvPr id="0" name=""/>
        <dsp:cNvSpPr/>
      </dsp:nvSpPr>
      <dsp:spPr>
        <a:xfrm>
          <a:off x="6379709" y="97652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68038" y="976523"/>
        <a:ext cx="460362" cy="629858"/>
      </dsp:txXfrm>
    </dsp:sp>
    <dsp:sp modelId="{FC5C4B47-4A10-4812-B5C9-4CAFF45DB346}">
      <dsp:nvSpPr>
        <dsp:cNvPr id="0" name=""/>
        <dsp:cNvSpPr/>
      </dsp:nvSpPr>
      <dsp:spPr>
        <a:xfrm>
          <a:off x="7016480" y="247028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204809" y="2470283"/>
        <a:ext cx="460362" cy="629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E65A1-CE8B-4F55-8114-E2BD0AF2E929}">
      <dsp:nvSpPr>
        <dsp:cNvPr id="0" name=""/>
        <dsp:cNvSpPr/>
      </dsp:nvSpPr>
      <dsp:spPr>
        <a:xfrm>
          <a:off x="-166783" y="907818"/>
          <a:ext cx="2675332" cy="2675332"/>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13872-9A10-4AEA-A13C-6EBAC21AA40C}">
      <dsp:nvSpPr>
        <dsp:cNvPr id="0" name=""/>
        <dsp:cNvSpPr/>
      </dsp:nvSpPr>
      <dsp:spPr>
        <a:xfrm>
          <a:off x="1328320" y="2326146"/>
          <a:ext cx="595753" cy="55189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A9E49-437A-490B-8C4A-814F2B74F217}">
      <dsp:nvSpPr>
        <dsp:cNvPr id="0" name=""/>
        <dsp:cNvSpPr/>
      </dsp:nvSpPr>
      <dsp:spPr>
        <a:xfrm>
          <a:off x="1233247" y="1255221"/>
          <a:ext cx="652048" cy="685612"/>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77FC5-9AF6-47A3-8526-ACE04DD31C1E}">
      <dsp:nvSpPr>
        <dsp:cNvPr id="0" name=""/>
        <dsp:cNvSpPr/>
      </dsp:nvSpPr>
      <dsp:spPr>
        <a:xfrm>
          <a:off x="2620870" y="16041"/>
          <a:ext cx="2004800" cy="7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a:t>Non providers (7)</a:t>
          </a:r>
        </a:p>
      </dsp:txBody>
      <dsp:txXfrm>
        <a:off x="2620870" y="16041"/>
        <a:ext cx="2004800" cy="780305"/>
      </dsp:txXfrm>
    </dsp:sp>
    <dsp:sp modelId="{7CA057E1-BA57-4D0A-8166-2F15A93CC6E2}">
      <dsp:nvSpPr>
        <dsp:cNvPr id="0" name=""/>
        <dsp:cNvSpPr/>
      </dsp:nvSpPr>
      <dsp:spPr>
        <a:xfrm>
          <a:off x="2620021" y="406193"/>
          <a:ext cx="334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CBC58-815A-4561-9A49-3D9B15F4D427}">
      <dsp:nvSpPr>
        <dsp:cNvPr id="0" name=""/>
        <dsp:cNvSpPr/>
      </dsp:nvSpPr>
      <dsp:spPr>
        <a:xfrm rot="5400000">
          <a:off x="1408170" y="500283"/>
          <a:ext cx="1320640" cy="110884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4A37F-BD7A-4D08-B1C4-FDC36EA00E4D}">
      <dsp:nvSpPr>
        <dsp:cNvPr id="0" name=""/>
        <dsp:cNvSpPr/>
      </dsp:nvSpPr>
      <dsp:spPr>
        <a:xfrm>
          <a:off x="2954438" y="796346"/>
          <a:ext cx="1337666" cy="7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a:t>Welsh provider (4)</a:t>
          </a:r>
        </a:p>
      </dsp:txBody>
      <dsp:txXfrm>
        <a:off x="2954438" y="796346"/>
        <a:ext cx="1337666" cy="780305"/>
      </dsp:txXfrm>
    </dsp:sp>
    <dsp:sp modelId="{1D5731AF-C808-474C-8507-F2D94615603A}">
      <dsp:nvSpPr>
        <dsp:cNvPr id="0" name=""/>
        <dsp:cNvSpPr/>
      </dsp:nvSpPr>
      <dsp:spPr>
        <a:xfrm>
          <a:off x="2620021" y="1186499"/>
          <a:ext cx="334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997BD-9081-4866-A9B8-22BCB0D75BC8}">
      <dsp:nvSpPr>
        <dsp:cNvPr id="0" name=""/>
        <dsp:cNvSpPr/>
      </dsp:nvSpPr>
      <dsp:spPr>
        <a:xfrm rot="5400000">
          <a:off x="1370061" y="1370294"/>
          <a:ext cx="1432908" cy="106433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C83E69-5311-4DA7-AB3C-BF264A063B94}">
      <dsp:nvSpPr>
        <dsp:cNvPr id="0" name=""/>
        <dsp:cNvSpPr/>
      </dsp:nvSpPr>
      <dsp:spPr>
        <a:xfrm>
          <a:off x="2954438" y="1576652"/>
          <a:ext cx="1337666" cy="7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a:t>English Providers (64)</a:t>
          </a:r>
        </a:p>
      </dsp:txBody>
      <dsp:txXfrm>
        <a:off x="2954438" y="1576652"/>
        <a:ext cx="1337666" cy="780305"/>
      </dsp:txXfrm>
    </dsp:sp>
    <dsp:sp modelId="{6C127551-CA9D-48E3-846E-8B32D4BE1706}">
      <dsp:nvSpPr>
        <dsp:cNvPr id="0" name=""/>
        <dsp:cNvSpPr/>
      </dsp:nvSpPr>
      <dsp:spPr>
        <a:xfrm>
          <a:off x="2620021" y="1966804"/>
          <a:ext cx="3344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5A3AF-5F41-4F49-AF0A-295ED1CB61BF}">
      <dsp:nvSpPr>
        <dsp:cNvPr id="0" name=""/>
        <dsp:cNvSpPr/>
      </dsp:nvSpPr>
      <dsp:spPr>
        <a:xfrm rot="5400000">
          <a:off x="1765252" y="2137803"/>
          <a:ext cx="1023760" cy="68087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381CB-6F98-453A-B8A7-D2B8AE71F19C}">
      <dsp:nvSpPr>
        <dsp:cNvPr id="0" name=""/>
        <dsp:cNvSpPr/>
      </dsp:nvSpPr>
      <dsp:spPr>
        <a:xfrm>
          <a:off x="-69273" y="1078361"/>
          <a:ext cx="2163706" cy="2163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88E7B-48BC-4B49-B314-5F6D48F71792}">
      <dsp:nvSpPr>
        <dsp:cNvPr id="0" name=""/>
        <dsp:cNvSpPr/>
      </dsp:nvSpPr>
      <dsp:spPr>
        <a:xfrm>
          <a:off x="1223748" y="2289562"/>
          <a:ext cx="280909" cy="2899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A9E49-437A-490B-8C4A-814F2B74F217}">
      <dsp:nvSpPr>
        <dsp:cNvPr id="0" name=""/>
        <dsp:cNvSpPr/>
      </dsp:nvSpPr>
      <dsp:spPr>
        <a:xfrm>
          <a:off x="1376830" y="1464840"/>
          <a:ext cx="215548" cy="223445"/>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77FC5-9AF6-47A3-8526-ACE04DD31C1E}">
      <dsp:nvSpPr>
        <dsp:cNvPr id="0" name=""/>
        <dsp:cNvSpPr/>
      </dsp:nvSpPr>
      <dsp:spPr>
        <a:xfrm>
          <a:off x="2316502" y="357125"/>
          <a:ext cx="1358948" cy="6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GB" sz="1500" kern="1200"/>
            <a:t>Non providers (1)</a:t>
          </a:r>
        </a:p>
      </dsp:txBody>
      <dsp:txXfrm>
        <a:off x="2316502" y="357125"/>
        <a:ext cx="1358948" cy="631080"/>
      </dsp:txXfrm>
    </dsp:sp>
    <dsp:sp modelId="{7CA057E1-BA57-4D0A-8166-2F15A93CC6E2}">
      <dsp:nvSpPr>
        <dsp:cNvPr id="0" name=""/>
        <dsp:cNvSpPr/>
      </dsp:nvSpPr>
      <dsp:spPr>
        <a:xfrm>
          <a:off x="2184586" y="672666"/>
          <a:ext cx="270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CBC58-815A-4561-9A49-3D9B15F4D427}">
      <dsp:nvSpPr>
        <dsp:cNvPr id="0" name=""/>
        <dsp:cNvSpPr/>
      </dsp:nvSpPr>
      <dsp:spPr>
        <a:xfrm rot="5400000">
          <a:off x="1413680" y="808968"/>
          <a:ext cx="908567" cy="63836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8D4491-598D-4676-B7D9-BA7C91AEE802}">
      <dsp:nvSpPr>
        <dsp:cNvPr id="0" name=""/>
        <dsp:cNvSpPr/>
      </dsp:nvSpPr>
      <dsp:spPr>
        <a:xfrm>
          <a:off x="2455050" y="988206"/>
          <a:ext cx="1081853" cy="6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rtl="0">
            <a:lnSpc>
              <a:spcPct val="90000"/>
            </a:lnSpc>
            <a:spcBef>
              <a:spcPct val="0"/>
            </a:spcBef>
            <a:spcAft>
              <a:spcPct val="35000"/>
            </a:spcAft>
            <a:buNone/>
          </a:pPr>
          <a:r>
            <a:rPr lang="en-GB" sz="1500" kern="1200">
              <a:latin typeface="Arial"/>
            </a:rPr>
            <a:t>N. Irish</a:t>
          </a:r>
          <a:r>
            <a:rPr lang="en-GB" sz="1500" kern="1200"/>
            <a:t> providers (2)</a:t>
          </a:r>
        </a:p>
      </dsp:txBody>
      <dsp:txXfrm>
        <a:off x="2455050" y="988206"/>
        <a:ext cx="1081853" cy="631080"/>
      </dsp:txXfrm>
    </dsp:sp>
    <dsp:sp modelId="{56A242FF-8765-44D6-99BA-EBE604C6A716}">
      <dsp:nvSpPr>
        <dsp:cNvPr id="0" name=""/>
        <dsp:cNvSpPr/>
      </dsp:nvSpPr>
      <dsp:spPr>
        <a:xfrm>
          <a:off x="2184586" y="1303747"/>
          <a:ext cx="270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AC7E74-AD65-4F6A-BA0D-270E06735A32}">
      <dsp:nvSpPr>
        <dsp:cNvPr id="0" name=""/>
        <dsp:cNvSpPr/>
      </dsp:nvSpPr>
      <dsp:spPr>
        <a:xfrm rot="5400000">
          <a:off x="1173667" y="1452393"/>
          <a:ext cx="1158881" cy="86079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93A68C-102D-4498-8854-DE8327C1B72F}">
      <dsp:nvSpPr>
        <dsp:cNvPr id="0" name=""/>
        <dsp:cNvSpPr/>
      </dsp:nvSpPr>
      <dsp:spPr>
        <a:xfrm>
          <a:off x="2455050" y="1619287"/>
          <a:ext cx="1081853" cy="63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GB" sz="1500" kern="1200"/>
            <a:t>Scottish providers (13)</a:t>
          </a:r>
        </a:p>
      </dsp:txBody>
      <dsp:txXfrm>
        <a:off x="2455050" y="1619287"/>
        <a:ext cx="1081853" cy="631080"/>
      </dsp:txXfrm>
    </dsp:sp>
    <dsp:sp modelId="{90D44899-75B9-452F-9B5C-54B3AD027928}">
      <dsp:nvSpPr>
        <dsp:cNvPr id="0" name=""/>
        <dsp:cNvSpPr/>
      </dsp:nvSpPr>
      <dsp:spPr>
        <a:xfrm>
          <a:off x="2184586" y="1934828"/>
          <a:ext cx="2704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B42AB1-AAC0-4109-99E0-C5BD2CA497E1}">
      <dsp:nvSpPr>
        <dsp:cNvPr id="0" name=""/>
        <dsp:cNvSpPr/>
      </dsp:nvSpPr>
      <dsp:spPr>
        <a:xfrm rot="5400000">
          <a:off x="1493282" y="2073125"/>
          <a:ext cx="827978" cy="55066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2A769-F235-4675-84CD-16C90D87F679}">
      <dsp:nvSpPr>
        <dsp:cNvPr id="0" name=""/>
        <dsp:cNvSpPr/>
      </dsp:nvSpPr>
      <dsp:spPr>
        <a:xfrm>
          <a:off x="0" y="27741"/>
          <a:ext cx="3739050" cy="842400"/>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Venue types:</a:t>
          </a:r>
          <a:endParaRPr lang="en-US" sz="3600" kern="1200"/>
        </a:p>
      </dsp:txBody>
      <dsp:txXfrm>
        <a:off x="41123" y="68864"/>
        <a:ext cx="3656804" cy="760154"/>
      </dsp:txXfrm>
    </dsp:sp>
    <dsp:sp modelId="{9108DCF3-D74A-4916-BA52-D6A4FD0EF75C}">
      <dsp:nvSpPr>
        <dsp:cNvPr id="0" name=""/>
        <dsp:cNvSpPr/>
      </dsp:nvSpPr>
      <dsp:spPr>
        <a:xfrm>
          <a:off x="0" y="870141"/>
          <a:ext cx="3739050" cy="219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1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b="0" kern="1200">
              <a:effectLst/>
              <a:latin typeface="Arial" panose="020B0604020202020204" pitchFamily="34" charset="0"/>
              <a:ea typeface="Arial" panose="020B0604020202020204" pitchFamily="34" charset="0"/>
              <a:cs typeface="Times New Roman" panose="02020603050405020304" pitchFamily="18" charset="0"/>
            </a:rPr>
            <a:t>International branch campus</a:t>
          </a:r>
          <a:endParaRPr lang="en-US" sz="2800" b="0" kern="1200"/>
        </a:p>
        <a:p>
          <a:pPr marL="285750" lvl="1" indent="-285750" algn="l" defTabSz="1244600">
            <a:lnSpc>
              <a:spcPct val="90000"/>
            </a:lnSpc>
            <a:spcBef>
              <a:spcPct val="0"/>
            </a:spcBef>
            <a:spcAft>
              <a:spcPct val="20000"/>
            </a:spcAft>
            <a:buChar char="•"/>
          </a:pPr>
          <a:r>
            <a:rPr lang="en-GB" sz="2800" b="0" kern="1200">
              <a:effectLst/>
              <a:latin typeface="Arial" panose="020B0604020202020204" pitchFamily="34" charset="0"/>
              <a:ea typeface="Arial" panose="020B0604020202020204" pitchFamily="34" charset="0"/>
              <a:cs typeface="Times New Roman" panose="02020603050405020304" pitchFamily="18" charset="0"/>
            </a:rPr>
            <a:t>Joint venture</a:t>
          </a:r>
          <a:endParaRPr lang="en-US" sz="2800" b="0" kern="1200"/>
        </a:p>
        <a:p>
          <a:pPr marL="285750" lvl="1" indent="-285750" algn="l" defTabSz="1244600">
            <a:lnSpc>
              <a:spcPct val="90000"/>
            </a:lnSpc>
            <a:spcBef>
              <a:spcPct val="0"/>
            </a:spcBef>
            <a:spcAft>
              <a:spcPct val="20000"/>
            </a:spcAft>
            <a:buChar char="•"/>
          </a:pPr>
          <a:r>
            <a:rPr lang="en-GB" sz="2800" kern="1200"/>
            <a:t>Partner campus</a:t>
          </a:r>
          <a:endParaRPr lang="en-US" sz="2800" kern="1200"/>
        </a:p>
        <a:p>
          <a:pPr marL="285750" lvl="1" indent="-285750" algn="l" defTabSz="1244600">
            <a:lnSpc>
              <a:spcPct val="90000"/>
            </a:lnSpc>
            <a:spcBef>
              <a:spcPct val="0"/>
            </a:spcBef>
            <a:spcAft>
              <a:spcPct val="20000"/>
            </a:spcAft>
            <a:buChar char="•"/>
          </a:pPr>
          <a:r>
            <a:rPr lang="en-GB" sz="2800" kern="1200"/>
            <a:t>Distance learning</a:t>
          </a:r>
          <a:endParaRPr lang="en-US" sz="2800" kern="1200"/>
        </a:p>
      </dsp:txBody>
      <dsp:txXfrm>
        <a:off x="0" y="870141"/>
        <a:ext cx="3739050" cy="2198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2A769-F235-4675-84CD-16C90D87F679}">
      <dsp:nvSpPr>
        <dsp:cNvPr id="0" name=""/>
        <dsp:cNvSpPr/>
      </dsp:nvSpPr>
      <dsp:spPr>
        <a:xfrm>
          <a:off x="0" y="352140"/>
          <a:ext cx="4621573" cy="865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Programme types:</a:t>
          </a:r>
          <a:endParaRPr lang="en-US" sz="3600" kern="1200"/>
        </a:p>
      </dsp:txBody>
      <dsp:txXfrm>
        <a:off x="42265" y="394405"/>
        <a:ext cx="4537043" cy="781270"/>
      </dsp:txXfrm>
    </dsp:sp>
    <dsp:sp modelId="{9108DCF3-D74A-4916-BA52-D6A4FD0EF75C}">
      <dsp:nvSpPr>
        <dsp:cNvPr id="0" name=""/>
        <dsp:cNvSpPr/>
      </dsp:nvSpPr>
      <dsp:spPr>
        <a:xfrm>
          <a:off x="0" y="1217940"/>
          <a:ext cx="4621573" cy="2010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73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Independent programme</a:t>
          </a:r>
          <a:endParaRPr lang="en-US" sz="2800" kern="1200"/>
        </a:p>
        <a:p>
          <a:pPr marL="285750" lvl="1" indent="-285750" algn="l" defTabSz="1244600">
            <a:lnSpc>
              <a:spcPct val="90000"/>
            </a:lnSpc>
            <a:spcBef>
              <a:spcPct val="0"/>
            </a:spcBef>
            <a:spcAft>
              <a:spcPct val="20000"/>
            </a:spcAft>
            <a:buChar char="•"/>
          </a:pPr>
          <a:r>
            <a:rPr lang="en-GB" sz="2800" kern="1200"/>
            <a:t>Partnership programme</a:t>
          </a:r>
          <a:endParaRPr lang="en-US" sz="2800" kern="1200"/>
        </a:p>
        <a:p>
          <a:pPr marL="285750" lvl="1" indent="-285750" algn="l" defTabSz="1244600">
            <a:lnSpc>
              <a:spcPct val="90000"/>
            </a:lnSpc>
            <a:spcBef>
              <a:spcPct val="0"/>
            </a:spcBef>
            <a:spcAft>
              <a:spcPct val="20000"/>
            </a:spcAft>
            <a:buChar char="•"/>
          </a:pPr>
          <a:r>
            <a:rPr lang="en-GB" sz="2800" kern="1200"/>
            <a:t>Franchised programme</a:t>
          </a:r>
          <a:endParaRPr lang="en-US" sz="2800" kern="1200"/>
        </a:p>
        <a:p>
          <a:pPr marL="285750" lvl="1" indent="-285750" algn="l" defTabSz="1244600">
            <a:lnSpc>
              <a:spcPct val="90000"/>
            </a:lnSpc>
            <a:spcBef>
              <a:spcPct val="0"/>
            </a:spcBef>
            <a:spcAft>
              <a:spcPct val="20000"/>
            </a:spcAft>
            <a:buChar char="•"/>
          </a:pPr>
          <a:r>
            <a:rPr lang="en-GB" sz="2800" kern="1200"/>
            <a:t>Validated programme</a:t>
          </a:r>
          <a:endParaRPr lang="en-US" sz="2800" kern="1200"/>
        </a:p>
      </dsp:txBody>
      <dsp:txXfrm>
        <a:off x="0" y="1217940"/>
        <a:ext cx="4621573" cy="2010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6CEC3-B25D-4328-893A-C29CDBF261B5}">
      <dsp:nvSpPr>
        <dsp:cNvPr id="0" name=""/>
        <dsp:cNvSpPr/>
      </dsp:nvSpPr>
      <dsp:spPr>
        <a:xfrm>
          <a:off x="0" y="0"/>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A </a:t>
          </a:r>
          <a:r>
            <a:rPr lang="en-US" sz="2000" kern="1200" dirty="0"/>
            <a:t>spends their first year in the UK and so is included in the Student return</a:t>
          </a:r>
        </a:p>
      </dsp:txBody>
      <dsp:txXfrm>
        <a:off x="37716" y="37716"/>
        <a:ext cx="5827176" cy="1212291"/>
      </dsp:txXfrm>
    </dsp:sp>
    <dsp:sp modelId="{92CCBEA0-547C-48D6-88D8-B8DD564D331B}">
      <dsp:nvSpPr>
        <dsp:cNvPr id="0" name=""/>
        <dsp:cNvSpPr/>
      </dsp:nvSpPr>
      <dsp:spPr>
        <a:xfrm>
          <a:off x="636770" y="1502344"/>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After this point they move to continue their studies outside the UK</a:t>
          </a:r>
        </a:p>
      </dsp:txBody>
      <dsp:txXfrm>
        <a:off x="674486" y="1540060"/>
        <a:ext cx="5667507" cy="1212291"/>
      </dsp:txXfrm>
    </dsp:sp>
    <dsp:sp modelId="{87635A6E-9F93-4CE5-A226-19155E756FB1}">
      <dsp:nvSpPr>
        <dsp:cNvPr id="0" name=""/>
        <dsp:cNvSpPr/>
      </dsp:nvSpPr>
      <dsp:spPr>
        <a:xfrm>
          <a:off x="1273540" y="3004689"/>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 they spend their first year in the UK, they must continue to be included within the Student return even if they spend the remainder of their studies outside the UK</a:t>
          </a:r>
        </a:p>
      </dsp:txBody>
      <dsp:txXfrm>
        <a:off x="1311256" y="3042405"/>
        <a:ext cx="5667507" cy="1212291"/>
      </dsp:txXfrm>
    </dsp:sp>
    <dsp:sp modelId="{64B019FD-6157-4E1C-B337-9DBAAC39ABC0}">
      <dsp:nvSpPr>
        <dsp:cNvPr id="0" name=""/>
        <dsp:cNvSpPr/>
      </dsp:nvSpPr>
      <dsp:spPr>
        <a:xfrm>
          <a:off x="6379709" y="97652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68038" y="976523"/>
        <a:ext cx="460362" cy="629858"/>
      </dsp:txXfrm>
    </dsp:sp>
    <dsp:sp modelId="{1138CB7B-EBE1-4761-965A-89A68B534710}">
      <dsp:nvSpPr>
        <dsp:cNvPr id="0" name=""/>
        <dsp:cNvSpPr/>
      </dsp:nvSpPr>
      <dsp:spPr>
        <a:xfrm>
          <a:off x="7016480" y="247028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04809" y="2470283"/>
        <a:ext cx="460362" cy="6298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AE306-4776-4380-AA56-AC7E7872CD22}">
      <dsp:nvSpPr>
        <dsp:cNvPr id="0" name=""/>
        <dsp:cNvSpPr/>
      </dsp:nvSpPr>
      <dsp:spPr>
        <a:xfrm>
          <a:off x="0" y="0"/>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Student B </a:t>
          </a:r>
          <a:r>
            <a:rPr lang="en-US" sz="1600" kern="1200" dirty="0"/>
            <a:t>is expected to spend their entire studies outside the UK and so are included in the AOR return</a:t>
          </a:r>
        </a:p>
      </dsp:txBody>
      <dsp:txXfrm>
        <a:off x="37716" y="37716"/>
        <a:ext cx="5827176" cy="1212291"/>
      </dsp:txXfrm>
    </dsp:sp>
    <dsp:sp modelId="{35DDC185-19DC-4E11-B5FE-255A275B89EC}">
      <dsp:nvSpPr>
        <dsp:cNvPr id="0" name=""/>
        <dsp:cNvSpPr/>
      </dsp:nvSpPr>
      <dsp:spPr>
        <a:xfrm>
          <a:off x="636770" y="1502344"/>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After 2 years their circumstances change, and they move to the UK to complete their studies</a:t>
          </a:r>
        </a:p>
      </dsp:txBody>
      <dsp:txXfrm>
        <a:off x="674486" y="1540060"/>
        <a:ext cx="5667507" cy="1212291"/>
      </dsp:txXfrm>
    </dsp:sp>
    <dsp:sp modelId="{51F8373C-A8A5-4E8D-9204-DDDD16B80FAE}">
      <dsp:nvSpPr>
        <dsp:cNvPr id="0" name=""/>
        <dsp:cNvSpPr/>
      </dsp:nvSpPr>
      <dsp:spPr>
        <a:xfrm>
          <a:off x="1273540" y="3004689"/>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Student will then move to be included in the Student return as they will now be spending more than 8 weeks in the UK </a:t>
          </a:r>
          <a:br>
            <a:rPr lang="en-US" sz="1600" kern="1200" dirty="0"/>
          </a:br>
          <a:r>
            <a:rPr lang="en-US" sz="1600" kern="1200" dirty="0"/>
            <a:t>(start date would reflect the date they started their activity outside the UK)</a:t>
          </a:r>
        </a:p>
      </dsp:txBody>
      <dsp:txXfrm>
        <a:off x="1311256" y="3042405"/>
        <a:ext cx="5667507" cy="1212291"/>
      </dsp:txXfrm>
    </dsp:sp>
    <dsp:sp modelId="{26B8FFDD-3A3B-4020-A379-09BE093D6151}">
      <dsp:nvSpPr>
        <dsp:cNvPr id="0" name=""/>
        <dsp:cNvSpPr/>
      </dsp:nvSpPr>
      <dsp:spPr>
        <a:xfrm>
          <a:off x="6379709" y="97652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68038" y="976523"/>
        <a:ext cx="460362" cy="629858"/>
      </dsp:txXfrm>
    </dsp:sp>
    <dsp:sp modelId="{6C09926A-8E04-4599-B937-48C75466E7C1}">
      <dsp:nvSpPr>
        <dsp:cNvPr id="0" name=""/>
        <dsp:cNvSpPr/>
      </dsp:nvSpPr>
      <dsp:spPr>
        <a:xfrm>
          <a:off x="7016480" y="247028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204809" y="2470283"/>
        <a:ext cx="460362" cy="629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4165-2471-47F9-8B56-D7EFA1A35BED}">
      <dsp:nvSpPr>
        <dsp:cNvPr id="0" name=""/>
        <dsp:cNvSpPr/>
      </dsp:nvSpPr>
      <dsp:spPr>
        <a:xfrm>
          <a:off x="0" y="0"/>
          <a:ext cx="7216730" cy="19315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Student C is expected to </a:t>
          </a:r>
          <a:r>
            <a:rPr lang="en-US" sz="2900" kern="1200" dirty="0"/>
            <a:t>spend 10 weeks during their course in the UK and so is included in the Student return</a:t>
          </a:r>
        </a:p>
      </dsp:txBody>
      <dsp:txXfrm>
        <a:off x="56574" y="56574"/>
        <a:ext cx="5220286" cy="1818437"/>
      </dsp:txXfrm>
    </dsp:sp>
    <dsp:sp modelId="{D2644D20-9C52-4E69-B8E3-F2009528C7A8}">
      <dsp:nvSpPr>
        <dsp:cNvPr id="0" name=""/>
        <dsp:cNvSpPr/>
      </dsp:nvSpPr>
      <dsp:spPr>
        <a:xfrm>
          <a:off x="1273540" y="2360827"/>
          <a:ext cx="7216730" cy="19315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They must continue in the Student return, even for the periods of time they spend outside of the UK</a:t>
          </a:r>
        </a:p>
      </dsp:txBody>
      <dsp:txXfrm>
        <a:off x="1330114" y="2417401"/>
        <a:ext cx="4574510" cy="1818437"/>
      </dsp:txXfrm>
    </dsp:sp>
    <dsp:sp modelId="{941AE3DA-8CA3-45CF-853A-0715108C0620}">
      <dsp:nvSpPr>
        <dsp:cNvPr id="0" name=""/>
        <dsp:cNvSpPr/>
      </dsp:nvSpPr>
      <dsp:spPr>
        <a:xfrm>
          <a:off x="5961199" y="1518441"/>
          <a:ext cx="1255530" cy="125553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43693" y="1518441"/>
        <a:ext cx="690542" cy="9447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6CEC3-B25D-4328-893A-C29CDBF261B5}">
      <dsp:nvSpPr>
        <dsp:cNvPr id="0" name=""/>
        <dsp:cNvSpPr/>
      </dsp:nvSpPr>
      <dsp:spPr>
        <a:xfrm>
          <a:off x="0" y="0"/>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Student A </a:t>
          </a:r>
          <a:r>
            <a:rPr lang="en-US" sz="2600" kern="1200" dirty="0"/>
            <a:t>spends their first year in the UK and so is included in Student</a:t>
          </a:r>
        </a:p>
      </dsp:txBody>
      <dsp:txXfrm>
        <a:off x="37716" y="37716"/>
        <a:ext cx="5827176" cy="1212291"/>
      </dsp:txXfrm>
    </dsp:sp>
    <dsp:sp modelId="{92CCBEA0-547C-48D6-88D8-B8DD564D331B}">
      <dsp:nvSpPr>
        <dsp:cNvPr id="0" name=""/>
        <dsp:cNvSpPr/>
      </dsp:nvSpPr>
      <dsp:spPr>
        <a:xfrm>
          <a:off x="636770" y="1502344"/>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After this point they move to continue their studies outside the UK</a:t>
          </a:r>
        </a:p>
      </dsp:txBody>
      <dsp:txXfrm>
        <a:off x="674486" y="1540060"/>
        <a:ext cx="5667507" cy="1212291"/>
      </dsp:txXfrm>
    </dsp:sp>
    <dsp:sp modelId="{87635A6E-9F93-4CE5-A226-19155E756FB1}">
      <dsp:nvSpPr>
        <dsp:cNvPr id="0" name=""/>
        <dsp:cNvSpPr/>
      </dsp:nvSpPr>
      <dsp:spPr>
        <a:xfrm>
          <a:off x="1273540" y="3004689"/>
          <a:ext cx="7216730" cy="128772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accent2"/>
              </a:solidFill>
            </a:rPr>
            <a:t>Student could be allowed to move to AOR / the reduced TNE level of data</a:t>
          </a:r>
        </a:p>
      </dsp:txBody>
      <dsp:txXfrm>
        <a:off x="1311256" y="3042405"/>
        <a:ext cx="5667507" cy="1212291"/>
      </dsp:txXfrm>
    </dsp:sp>
    <dsp:sp modelId="{64B019FD-6157-4E1C-B337-9DBAAC39ABC0}">
      <dsp:nvSpPr>
        <dsp:cNvPr id="0" name=""/>
        <dsp:cNvSpPr/>
      </dsp:nvSpPr>
      <dsp:spPr>
        <a:xfrm>
          <a:off x="6379709" y="97652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68038" y="976523"/>
        <a:ext cx="460362" cy="629858"/>
      </dsp:txXfrm>
    </dsp:sp>
    <dsp:sp modelId="{1138CB7B-EBE1-4761-965A-89A68B534710}">
      <dsp:nvSpPr>
        <dsp:cNvPr id="0" name=""/>
        <dsp:cNvSpPr/>
      </dsp:nvSpPr>
      <dsp:spPr>
        <a:xfrm>
          <a:off x="7016480" y="2470283"/>
          <a:ext cx="837020" cy="837020"/>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04809" y="2470283"/>
        <a:ext cx="460362" cy="62985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951" cy="51260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937" y="0"/>
            <a:ext cx="3077951" cy="512604"/>
          </a:xfrm>
          <a:prstGeom prst="rect">
            <a:avLst/>
          </a:prstGeom>
        </p:spPr>
        <p:txBody>
          <a:bodyPr vert="horz" lIns="91440" tIns="45720" rIns="91440" bIns="45720" rtlCol="0"/>
          <a:lstStyle>
            <a:lvl1pPr algn="r">
              <a:defRPr sz="1200"/>
            </a:lvl1pPr>
          </a:lstStyle>
          <a:p>
            <a:fld id="{7D39124D-95B0-4072-81D6-FA69328711C7}" type="datetimeFigureOut">
              <a:rPr lang="en-GB" smtClean="0"/>
              <a:t>17/05/2024</a:t>
            </a:fld>
            <a:endParaRPr lang="en-GB"/>
          </a:p>
        </p:txBody>
      </p:sp>
      <p:sp>
        <p:nvSpPr>
          <p:cNvPr id="4" name="Footer Placeholder 3"/>
          <p:cNvSpPr>
            <a:spLocks noGrp="1"/>
          </p:cNvSpPr>
          <p:nvPr>
            <p:ph type="ftr" sz="quarter" idx="2"/>
          </p:nvPr>
        </p:nvSpPr>
        <p:spPr>
          <a:xfrm>
            <a:off x="1" y="9718836"/>
            <a:ext cx="3077951" cy="5126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937" y="9718836"/>
            <a:ext cx="3077951" cy="512604"/>
          </a:xfrm>
          <a:prstGeom prst="rect">
            <a:avLst/>
          </a:prstGeom>
        </p:spPr>
        <p:txBody>
          <a:bodyPr vert="horz" lIns="91440" tIns="45720" rIns="91440" bIns="45720" rtlCol="0" anchor="b"/>
          <a:lstStyle>
            <a:lvl1pPr algn="r">
              <a:defRPr sz="1200"/>
            </a:lvl1pPr>
          </a:lstStyle>
          <a:p>
            <a:fld id="{14012ABB-F441-43DF-818F-728089FAA7F0}" type="slidenum">
              <a:rPr lang="en-GB" smtClean="0"/>
              <a:t>‹#›</a:t>
            </a:fld>
            <a:endParaRPr lang="en-GB"/>
          </a:p>
        </p:txBody>
      </p:sp>
    </p:spTree>
    <p:extLst>
      <p:ext uri="{BB962C8B-B14F-4D97-AF65-F5344CB8AC3E}">
        <p14:creationId xmlns:p14="http://schemas.microsoft.com/office/powerpoint/2010/main" val="353284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163" cy="5127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6" y="1"/>
            <a:ext cx="3078163" cy="512764"/>
          </a:xfrm>
          <a:prstGeom prst="rect">
            <a:avLst/>
          </a:prstGeom>
        </p:spPr>
        <p:txBody>
          <a:bodyPr vert="horz" lIns="91440" tIns="45720" rIns="91440" bIns="45720" rtlCol="0"/>
          <a:lstStyle>
            <a:lvl1pPr algn="r">
              <a:defRPr sz="1200"/>
            </a:lvl1pPr>
          </a:lstStyle>
          <a:p>
            <a:fld id="{B756B661-06C4-42E4-9A44-8CEA2B2B50EA}" type="datetimeFigureOut">
              <a:rPr lang="en-GB" smtClean="0"/>
              <a:t>17/05/2024</a:t>
            </a:fld>
            <a:endParaRPr lang="en-GB"/>
          </a:p>
        </p:txBody>
      </p:sp>
      <p:sp>
        <p:nvSpPr>
          <p:cNvPr id="4" name="Slide Image Placeholder 3"/>
          <p:cNvSpPr>
            <a:spLocks noGrp="1" noRot="1" noChangeAspect="1"/>
          </p:cNvSpPr>
          <p:nvPr>
            <p:ph type="sldImg" idx="2"/>
          </p:nvPr>
        </p:nvSpPr>
        <p:spPr>
          <a:xfrm>
            <a:off x="1252538" y="1281113"/>
            <a:ext cx="4597400" cy="34496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4426"/>
            <a:ext cx="5683250" cy="4027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18676"/>
            <a:ext cx="3078163" cy="5127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6" y="9718676"/>
            <a:ext cx="3078163" cy="512764"/>
          </a:xfrm>
          <a:prstGeom prst="rect">
            <a:avLst/>
          </a:prstGeom>
        </p:spPr>
        <p:txBody>
          <a:bodyPr vert="horz" lIns="91440" tIns="45720" rIns="91440" bIns="45720" rtlCol="0" anchor="b"/>
          <a:lstStyle>
            <a:lvl1pPr algn="r">
              <a:defRPr sz="1200"/>
            </a:lvl1pPr>
          </a:lstStyle>
          <a:p>
            <a:fld id="{83386A04-B7A5-4107-BA92-0653E491A829}" type="slidenum">
              <a:rPr lang="en-GB" smtClean="0"/>
              <a:t>‹#›</a:t>
            </a:fld>
            <a:endParaRPr lang="en-GB"/>
          </a:p>
        </p:txBody>
      </p:sp>
    </p:spTree>
    <p:extLst>
      <p:ext uri="{BB962C8B-B14F-4D97-AF65-F5344CB8AC3E}">
        <p14:creationId xmlns:p14="http://schemas.microsoft.com/office/powerpoint/2010/main" val="12449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140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4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20</a:t>
            </a:fld>
            <a:endParaRPr lang="en-GB"/>
          </a:p>
        </p:txBody>
      </p:sp>
    </p:spTree>
    <p:extLst>
      <p:ext uri="{BB962C8B-B14F-4D97-AF65-F5344CB8AC3E}">
        <p14:creationId xmlns:p14="http://schemas.microsoft.com/office/powerpoint/2010/main" val="307312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86A04-B7A5-4107-BA92-0653E491A829}" type="slidenum">
              <a:rPr lang="en-GB" smtClean="0"/>
              <a:t>33</a:t>
            </a:fld>
            <a:endParaRPr lang="en-GB"/>
          </a:p>
        </p:txBody>
      </p:sp>
    </p:spTree>
    <p:extLst>
      <p:ext uri="{BB962C8B-B14F-4D97-AF65-F5344CB8AC3E}">
        <p14:creationId xmlns:p14="http://schemas.microsoft.com/office/powerpoint/2010/main" val="3803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34</a:t>
            </a:fld>
            <a:endParaRPr lang="en-GB"/>
          </a:p>
        </p:txBody>
      </p:sp>
    </p:spTree>
    <p:extLst>
      <p:ext uri="{BB962C8B-B14F-4D97-AF65-F5344CB8AC3E}">
        <p14:creationId xmlns:p14="http://schemas.microsoft.com/office/powerpoint/2010/main" val="161188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83386A04-B7A5-4107-BA92-0653E491A829}" type="slidenum">
              <a:rPr lang="en-GB" smtClean="0"/>
              <a:t>35</a:t>
            </a:fld>
            <a:endParaRPr lang="en-GB"/>
          </a:p>
        </p:txBody>
      </p:sp>
    </p:spTree>
    <p:extLst>
      <p:ext uri="{BB962C8B-B14F-4D97-AF65-F5344CB8AC3E}">
        <p14:creationId xmlns:p14="http://schemas.microsoft.com/office/powerpoint/2010/main" val="2393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36</a:t>
            </a:fld>
            <a:endParaRPr lang="en-GB"/>
          </a:p>
        </p:txBody>
      </p:sp>
    </p:spTree>
    <p:extLst>
      <p:ext uri="{BB962C8B-B14F-4D97-AF65-F5344CB8AC3E}">
        <p14:creationId xmlns:p14="http://schemas.microsoft.com/office/powerpoint/2010/main" val="411800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83386A04-B7A5-4107-BA92-0653E491A829}" type="slidenum">
              <a:rPr lang="en-GB" smtClean="0"/>
              <a:t>37</a:t>
            </a:fld>
            <a:endParaRPr lang="en-GB"/>
          </a:p>
        </p:txBody>
      </p:sp>
    </p:spTree>
    <p:extLst>
      <p:ext uri="{BB962C8B-B14F-4D97-AF65-F5344CB8AC3E}">
        <p14:creationId xmlns:p14="http://schemas.microsoft.com/office/powerpoint/2010/main" val="49994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386A04-B7A5-4107-BA92-0653E491A829}" type="slidenum">
              <a:rPr lang="en-GB" smtClean="0"/>
              <a:t>38</a:t>
            </a:fld>
            <a:endParaRPr lang="en-GB"/>
          </a:p>
        </p:txBody>
      </p:sp>
    </p:spTree>
    <p:extLst>
      <p:ext uri="{BB962C8B-B14F-4D97-AF65-F5344CB8AC3E}">
        <p14:creationId xmlns:p14="http://schemas.microsoft.com/office/powerpoint/2010/main" val="246710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83386A04-B7A5-4107-BA92-0653E491A829}" type="slidenum">
              <a:rPr lang="en-GB" smtClean="0"/>
              <a:t>60</a:t>
            </a:fld>
            <a:endParaRPr lang="en-GB"/>
          </a:p>
        </p:txBody>
      </p:sp>
    </p:spTree>
    <p:extLst>
      <p:ext uri="{BB962C8B-B14F-4D97-AF65-F5344CB8AC3E}">
        <p14:creationId xmlns:p14="http://schemas.microsoft.com/office/powerpoint/2010/main" val="86708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ar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04000"/>
            <a:ext cx="9144000" cy="226620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109" y="324000"/>
            <a:ext cx="1469782" cy="581914"/>
          </a:xfrm>
          <a:prstGeom prst="rect">
            <a:avLst/>
          </a:prstGeom>
        </p:spPr>
      </p:pic>
      <p:sp>
        <p:nvSpPr>
          <p:cNvPr id="6" name="Title Placeholder 1"/>
          <p:cNvSpPr txBox="1">
            <a:spLocks/>
          </p:cNvSpPr>
          <p:nvPr userDrawn="1"/>
        </p:nvSpPr>
        <p:spPr>
          <a:xfrm>
            <a:off x="360000" y="5699564"/>
            <a:ext cx="7886700" cy="631496"/>
          </a:xfrm>
          <a:prstGeom prst="rect">
            <a:avLst/>
          </a:prstGeom>
        </p:spPr>
        <p:txBody>
          <a:bodyPr vert="horz" lIns="0" tIns="0" rIns="0" bIns="0" rtlCol="0" anchor="t" anchorCtr="0">
            <a:normAutofit/>
          </a:bodyPr>
          <a:lstStyle>
            <a:lvl1pPr algn="l" defTabSz="914400" rtl="0" eaLnBrk="1" latinLnBrk="0" hangingPunct="1">
              <a:lnSpc>
                <a:spcPts val="46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endParaRPr lang="en-US" sz="1800" b="0"/>
          </a:p>
        </p:txBody>
      </p:sp>
      <p:sp>
        <p:nvSpPr>
          <p:cNvPr id="5" name="Text Placeholder 4"/>
          <p:cNvSpPr>
            <a:spLocks noGrp="1"/>
          </p:cNvSpPr>
          <p:nvPr>
            <p:ph type="body" sz="quarter" idx="11" hasCustomPrompt="1"/>
          </p:nvPr>
        </p:nvSpPr>
        <p:spPr>
          <a:xfrm>
            <a:off x="546072" y="6293744"/>
            <a:ext cx="7700628" cy="347663"/>
          </a:xfrm>
          <a:prstGeom prst="rect">
            <a:avLst/>
          </a:prstGeom>
        </p:spPr>
        <p:txBody>
          <a:bodyPr/>
          <a:lstStyle>
            <a:lvl1pPr marL="0" indent="0">
              <a:buFontTx/>
              <a:buNone/>
              <a:defRPr sz="1800"/>
            </a:lvl1pPr>
          </a:lstStyle>
          <a:p>
            <a:pPr lvl="0"/>
            <a:r>
              <a:rPr lang="en-US"/>
              <a:t>Date</a:t>
            </a:r>
            <a:endParaRPr lang="en-GB"/>
          </a:p>
        </p:txBody>
      </p:sp>
      <p:sp>
        <p:nvSpPr>
          <p:cNvPr id="9" name="Title 1"/>
          <p:cNvSpPr>
            <a:spLocks noGrp="1"/>
          </p:cNvSpPr>
          <p:nvPr>
            <p:ph type="ctrTitle"/>
          </p:nvPr>
        </p:nvSpPr>
        <p:spPr>
          <a:xfrm>
            <a:off x="546072" y="4648168"/>
            <a:ext cx="7700628" cy="893961"/>
          </a:xfrm>
          <a:prstGeom prst="rect">
            <a:avLst/>
          </a:prstGeom>
        </p:spPr>
        <p:txBody>
          <a:bodyPr anchor="t">
            <a:normAutofit/>
          </a:bodyPr>
          <a:lstStyle>
            <a:lvl1pPr algn="l">
              <a:defRPr sz="3600" b="1"/>
            </a:lvl1pPr>
          </a:lstStyle>
          <a:p>
            <a:r>
              <a:rPr lang="en-US"/>
              <a:t>Click to edit Master title style</a:t>
            </a:r>
            <a:endParaRPr lang="en-GB"/>
          </a:p>
        </p:txBody>
      </p:sp>
      <p:sp>
        <p:nvSpPr>
          <p:cNvPr id="10" name="Subtitle 2"/>
          <p:cNvSpPr>
            <a:spLocks noGrp="1"/>
          </p:cNvSpPr>
          <p:nvPr>
            <p:ph type="subTitle" idx="1"/>
          </p:nvPr>
        </p:nvSpPr>
        <p:spPr>
          <a:xfrm>
            <a:off x="546072" y="5542129"/>
            <a:ext cx="7700628" cy="538314"/>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descr="Logo&#10;&#10;Description automatically generated">
            <a:extLst>
              <a:ext uri="{FF2B5EF4-FFF2-40B4-BE49-F238E27FC236}">
                <a16:creationId xmlns:a16="http://schemas.microsoft.com/office/drawing/2014/main" id="{4058954A-A76E-491F-2490-1C63D2383E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133675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two column">
    <p:spTree>
      <p:nvGrpSpPr>
        <p:cNvPr id="1" name=""/>
        <p:cNvGrpSpPr/>
        <p:nvPr/>
      </p:nvGrpSpPr>
      <p:grpSpPr>
        <a:xfrm>
          <a:off x="0" y="0"/>
          <a:ext cx="0" cy="0"/>
          <a:chOff x="0" y="0"/>
          <a:chExt cx="0" cy="0"/>
        </a:xfrm>
      </p:grpSpPr>
      <p:sp>
        <p:nvSpPr>
          <p:cNvPr id="3"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sp>
        <p:nvSpPr>
          <p:cNvPr id="5" name="Content Placeholder 2"/>
          <p:cNvSpPr>
            <a:spLocks noGrp="1"/>
          </p:cNvSpPr>
          <p:nvPr>
            <p:ph idx="13"/>
          </p:nvPr>
        </p:nvSpPr>
        <p:spPr>
          <a:xfrm>
            <a:off x="360000" y="1944000"/>
            <a:ext cx="413418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4"/>
          </p:nvPr>
        </p:nvSpPr>
        <p:spPr>
          <a:xfrm>
            <a:off x="4716090" y="1944000"/>
            <a:ext cx="413418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pic>
        <p:nvPicPr>
          <p:cNvPr id="2" name="Picture 1" descr="Logo&#10;&#10;Description automatically generated">
            <a:extLst>
              <a:ext uri="{FF2B5EF4-FFF2-40B4-BE49-F238E27FC236}">
                <a16:creationId xmlns:a16="http://schemas.microsoft.com/office/drawing/2014/main" id="{73FCF80E-B3CA-EA26-D5F2-5B6FA28303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48110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two column no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6" name="Content Placeholder 3"/>
          <p:cNvSpPr>
            <a:spLocks noGrp="1"/>
          </p:cNvSpPr>
          <p:nvPr>
            <p:ph sz="half" idx="2"/>
          </p:nvPr>
        </p:nvSpPr>
        <p:spPr>
          <a:xfrm>
            <a:off x="359999" y="990002"/>
            <a:ext cx="4122001" cy="5246410"/>
          </a:xfrm>
          <a:prstGeom prst="rect">
            <a:avLst/>
          </a:prstGeom>
        </p:spPr>
        <p:txBody>
          <a:bodyPr/>
          <a:lstStyle>
            <a:lvl1pPr>
              <a:defRPr sz="24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2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20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20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p:cNvSpPr>
            <a:spLocks noGrp="1"/>
          </p:cNvSpPr>
          <p:nvPr>
            <p:ph sz="half" idx="17"/>
          </p:nvPr>
        </p:nvSpPr>
        <p:spPr>
          <a:xfrm>
            <a:off x="4700528" y="990001"/>
            <a:ext cx="4122001" cy="5246411"/>
          </a:xfrm>
          <a:prstGeom prst="rect">
            <a:avLst/>
          </a:prstGeom>
        </p:spPr>
        <p:txBody>
          <a:bodyPr/>
          <a:lstStyle>
            <a:lvl1pPr>
              <a:defRPr sz="24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2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20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20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descr="Logo&#10;&#10;Description automatically generated">
            <a:extLst>
              <a:ext uri="{FF2B5EF4-FFF2-40B4-BE49-F238E27FC236}">
                <a16:creationId xmlns:a16="http://schemas.microsoft.com/office/drawing/2014/main" id="{7222AA94-EDA0-1B42-6638-3FC4821282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155380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pic>
        <p:nvPicPr>
          <p:cNvPr id="3" name="Picture 2" descr="Logo&#10;&#10;Description automatically generated">
            <a:extLst>
              <a:ext uri="{FF2B5EF4-FFF2-40B4-BE49-F238E27FC236}">
                <a16:creationId xmlns:a16="http://schemas.microsoft.com/office/drawing/2014/main" id="{18BB9810-E654-84E3-91D5-6A9C60094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288094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pic>
        <p:nvPicPr>
          <p:cNvPr id="2" name="Picture 1" descr="Logo&#10;&#10;Description automatically generated">
            <a:extLst>
              <a:ext uri="{FF2B5EF4-FFF2-40B4-BE49-F238E27FC236}">
                <a16:creationId xmlns:a16="http://schemas.microsoft.com/office/drawing/2014/main" id="{DA6C5FB6-E1E9-890E-83E9-36932F7A34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360961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7758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109" y="324000"/>
            <a:ext cx="1469782" cy="581914"/>
          </a:xfrm>
          <a:prstGeom prst="rect">
            <a:avLst/>
          </a:prstGeom>
        </p:spPr>
      </p:pic>
      <p:sp>
        <p:nvSpPr>
          <p:cNvPr id="13" name="Title Placeholder 1"/>
          <p:cNvSpPr>
            <a:spLocks noGrp="1"/>
          </p:cNvSpPr>
          <p:nvPr>
            <p:ph type="title" hasCustomPrompt="1"/>
          </p:nvPr>
        </p:nvSpPr>
        <p:spPr>
          <a:xfrm>
            <a:off x="552450" y="4896001"/>
            <a:ext cx="7694250" cy="631496"/>
          </a:xfrm>
          <a:prstGeom prst="rect">
            <a:avLst/>
          </a:prstGeom>
        </p:spPr>
        <p:txBody>
          <a:bodyPr vert="horz" lIns="0" tIns="0" rIns="0" bIns="0" rtlCol="0" anchor="t" anchorCtr="0">
            <a:normAutofit/>
          </a:bodyPr>
          <a:lstStyle>
            <a:lvl1pPr>
              <a:defRPr sz="3600"/>
            </a:lvl1pPr>
          </a:lstStyle>
          <a:p>
            <a:r>
              <a:rPr lang="en-US"/>
              <a:t>Divider slide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81231"/>
            <a:ext cx="9155435" cy="17676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03999"/>
            <a:ext cx="9155435" cy="3334236"/>
          </a:xfrm>
          <a:prstGeom prst="rect">
            <a:avLst/>
          </a:prstGeom>
        </p:spPr>
      </p:pic>
      <p:pic>
        <p:nvPicPr>
          <p:cNvPr id="2" name="Picture 1" descr="Logo&#10;&#10;Description automatically generated">
            <a:extLst>
              <a:ext uri="{FF2B5EF4-FFF2-40B4-BE49-F238E27FC236}">
                <a16:creationId xmlns:a16="http://schemas.microsoft.com/office/drawing/2014/main" id="{C384CBF5-253E-0192-FDD4-C29F113433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380878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5" name="Text Placeholder 4"/>
          <p:cNvSpPr>
            <a:spLocks noGrp="1"/>
          </p:cNvSpPr>
          <p:nvPr>
            <p:ph type="body" sz="quarter" idx="10"/>
          </p:nvPr>
        </p:nvSpPr>
        <p:spPr>
          <a:xfrm>
            <a:off x="360000" y="1944688"/>
            <a:ext cx="8490270" cy="4210050"/>
          </a:xfrm>
          <a:prstGeom prst="rect">
            <a:avLst/>
          </a:prstGeom>
        </p:spPr>
        <p:txBody>
          <a:bodyPr/>
          <a:lstStyle>
            <a:lvl1pPr>
              <a:defRPr sz="2400"/>
            </a:lvl1pPr>
            <a:lvl2pPr marL="685800" indent="-228600">
              <a:buFont typeface="Arial" panose="020B0604020202020204" pitchFamily="34" charset="0"/>
              <a:buChar char="−"/>
              <a:defRPr sz="22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Logo&#10;&#10;Description automatically generated">
            <a:extLst>
              <a:ext uri="{FF2B5EF4-FFF2-40B4-BE49-F238E27FC236}">
                <a16:creationId xmlns:a16="http://schemas.microsoft.com/office/drawing/2014/main" id="{8480739C-6173-7EE8-42F8-0E2DD3E792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120141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sp>
        <p:nvSpPr>
          <p:cNvPr id="3" name="Text Placeholder 2"/>
          <p:cNvSpPr>
            <a:spLocks noGrp="1"/>
          </p:cNvSpPr>
          <p:nvPr>
            <p:ph type="body" idx="1"/>
          </p:nvPr>
        </p:nvSpPr>
        <p:spPr>
          <a:xfrm>
            <a:off x="359999" y="1944000"/>
            <a:ext cx="8490271" cy="4210220"/>
          </a:xfrm>
          <a:prstGeom prst="rect">
            <a:avLst/>
          </a:prstGeom>
        </p:spPr>
        <p:txBody>
          <a:bodyPr lIns="0" tIns="0" rIns="0" bIns="0" numCol="1" spcCol="180000"/>
          <a:lstStyle>
            <a:lvl1pPr marL="0" marR="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pic>
        <p:nvPicPr>
          <p:cNvPr id="4" name="Picture 3" descr="Logo&#10;&#10;Description automatically generated">
            <a:extLst>
              <a:ext uri="{FF2B5EF4-FFF2-40B4-BE49-F238E27FC236}">
                <a16:creationId xmlns:a16="http://schemas.microsoft.com/office/drawing/2014/main" id="{99D23687-F588-C275-DA13-A28DCEAA48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369258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righ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9" name="Content Placeholder 2"/>
          <p:cNvSpPr>
            <a:spLocks noGrp="1"/>
          </p:cNvSpPr>
          <p:nvPr>
            <p:ph idx="14"/>
          </p:nvPr>
        </p:nvSpPr>
        <p:spPr>
          <a:xfrm>
            <a:off x="4662000" y="1934272"/>
            <a:ext cx="412200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0"/>
          </p:nvPr>
        </p:nvSpPr>
        <p:spPr>
          <a:xfrm>
            <a:off x="360000" y="1944687"/>
            <a:ext cx="4173900" cy="4281997"/>
          </a:xfrm>
          <a:prstGeom prst="rect">
            <a:avLst/>
          </a:prstGeom>
        </p:spPr>
        <p:txBody>
          <a:bodyPr/>
          <a:lstStyle>
            <a:lvl1pPr>
              <a:defRPr sz="2400"/>
            </a:lvl1pPr>
            <a:lvl2pPr marL="685800" indent="-228600">
              <a:buFont typeface="Arial" panose="020B0604020202020204" pitchFamily="34" charset="0"/>
              <a:buChar char="−"/>
              <a:defRPr sz="22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Logo&#10;&#10;Description automatically generated">
            <a:extLst>
              <a:ext uri="{FF2B5EF4-FFF2-40B4-BE49-F238E27FC236}">
                <a16:creationId xmlns:a16="http://schemas.microsoft.com/office/drawing/2014/main" id="{9E41D42F-3DB9-5771-3874-D10FB128AA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29002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lef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9" name="Content Placeholder 2"/>
          <p:cNvSpPr>
            <a:spLocks noGrp="1"/>
          </p:cNvSpPr>
          <p:nvPr>
            <p:ph idx="14"/>
          </p:nvPr>
        </p:nvSpPr>
        <p:spPr>
          <a:xfrm>
            <a:off x="360000" y="1934273"/>
            <a:ext cx="4122001" cy="4219948"/>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0"/>
          </p:nvPr>
        </p:nvSpPr>
        <p:spPr>
          <a:xfrm>
            <a:off x="4600574" y="1944688"/>
            <a:ext cx="4249695" cy="4210050"/>
          </a:xfrm>
          <a:prstGeom prst="rect">
            <a:avLst/>
          </a:prstGeom>
        </p:spPr>
        <p:txBody>
          <a:bodyPr/>
          <a:lstStyle>
            <a:lvl1pPr>
              <a:defRPr sz="2400"/>
            </a:lvl1pPr>
            <a:lvl2pPr marL="685800" indent="-228600">
              <a:buFont typeface="Arial" panose="020B0604020202020204" pitchFamily="34" charset="0"/>
              <a:buChar char="−"/>
              <a:defRPr sz="22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Logo&#10;&#10;Description automatically generated">
            <a:extLst>
              <a:ext uri="{FF2B5EF4-FFF2-40B4-BE49-F238E27FC236}">
                <a16:creationId xmlns:a16="http://schemas.microsoft.com/office/drawing/2014/main" id="{6BE40028-2C38-D045-2A68-DAB6754ECC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351115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media two col">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12" name="Content Placeholder 3"/>
          <p:cNvSpPr>
            <a:spLocks noGrp="1"/>
          </p:cNvSpPr>
          <p:nvPr>
            <p:ph sz="half" idx="2"/>
          </p:nvPr>
        </p:nvSpPr>
        <p:spPr>
          <a:xfrm>
            <a:off x="359999" y="2404790"/>
            <a:ext cx="4122001" cy="3749430"/>
          </a:xfrm>
          <a:prstGeom prst="rect">
            <a:avLst/>
          </a:prstGeom>
        </p:spPr>
        <p:txBody>
          <a:bodyPr/>
          <a:lstStyle>
            <a:lvl1pPr>
              <a:defRPr sz="24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2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20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20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0"/>
          </p:nvPr>
        </p:nvSpPr>
        <p:spPr>
          <a:xfrm>
            <a:off x="4661999" y="2404790"/>
            <a:ext cx="4118101" cy="3749430"/>
          </a:xfrm>
          <a:prstGeom prst="rect">
            <a:avLst/>
          </a:prstGeom>
        </p:spPr>
        <p:txBody>
          <a:bodyPr/>
          <a:lstStyle>
            <a:lvl1pPr>
              <a:defRPr sz="20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0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18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18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1"/>
          </p:nvPr>
        </p:nvSpPr>
        <p:spPr>
          <a:xfrm>
            <a:off x="4661999" y="1934273"/>
            <a:ext cx="4122001" cy="408589"/>
          </a:xfrm>
          <a:prstGeom prst="rect">
            <a:avLst/>
          </a:prstGeom>
        </p:spPr>
        <p:txBody>
          <a:bodyPr/>
          <a:lstStyle>
            <a:lvl1pPr marL="0" indent="0">
              <a:buNone/>
              <a:defRPr sz="2000" b="1"/>
            </a:lvl1pPr>
          </a:lstStyle>
          <a:p>
            <a:pPr lvl="0"/>
            <a:r>
              <a:rPr lang="en-US"/>
              <a:t>Click to edit Master text styles</a:t>
            </a:r>
          </a:p>
        </p:txBody>
      </p:sp>
      <p:sp>
        <p:nvSpPr>
          <p:cNvPr id="10" name="Text Placeholder 4"/>
          <p:cNvSpPr>
            <a:spLocks noGrp="1"/>
          </p:cNvSpPr>
          <p:nvPr>
            <p:ph type="body" sz="quarter" idx="12"/>
          </p:nvPr>
        </p:nvSpPr>
        <p:spPr>
          <a:xfrm>
            <a:off x="360076" y="1934273"/>
            <a:ext cx="4121923" cy="408589"/>
          </a:xfrm>
          <a:prstGeom prst="rect">
            <a:avLst/>
          </a:prstGeom>
        </p:spPr>
        <p:txBody>
          <a:bodyPr/>
          <a:lstStyle>
            <a:lvl1pPr marL="0" indent="0">
              <a:buNone/>
              <a:defRPr sz="2000" b="1"/>
            </a:lvl1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98BF6D31-8643-7E21-7DAF-213A517DE5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27830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slid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10" name="Content Placeholder 2"/>
          <p:cNvSpPr>
            <a:spLocks noGrp="1"/>
          </p:cNvSpPr>
          <p:nvPr>
            <p:ph idx="13"/>
          </p:nvPr>
        </p:nvSpPr>
        <p:spPr>
          <a:xfrm>
            <a:off x="359999" y="1944000"/>
            <a:ext cx="8490271"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vl3pPr marL="91440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Logo&#10;&#10;Description automatically generated">
            <a:extLst>
              <a:ext uri="{FF2B5EF4-FFF2-40B4-BE49-F238E27FC236}">
                <a16:creationId xmlns:a16="http://schemas.microsoft.com/office/drawing/2014/main" id="{375F0F53-53C1-A496-76F7-3A85E1A424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25514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no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10" name="Content Placeholder 2"/>
          <p:cNvSpPr>
            <a:spLocks noGrp="1"/>
          </p:cNvSpPr>
          <p:nvPr>
            <p:ph idx="13"/>
          </p:nvPr>
        </p:nvSpPr>
        <p:spPr>
          <a:xfrm>
            <a:off x="359999" y="990002"/>
            <a:ext cx="8490271" cy="5246412"/>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descr="Logo&#10;&#10;Description automatically generated">
            <a:extLst>
              <a:ext uri="{FF2B5EF4-FFF2-40B4-BE49-F238E27FC236}">
                <a16:creationId xmlns:a16="http://schemas.microsoft.com/office/drawing/2014/main" id="{574947CB-389B-A84F-4213-50D04DC1E3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36770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35462"/>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8" r:id="rId3"/>
    <p:sldLayoutId id="2147483663" r:id="rId4"/>
    <p:sldLayoutId id="2147483672" r:id="rId5"/>
    <p:sldLayoutId id="2147483685" r:id="rId6"/>
    <p:sldLayoutId id="2147483680" r:id="rId7"/>
    <p:sldLayoutId id="2147483679" r:id="rId8"/>
    <p:sldLayoutId id="2147483686" r:id="rId9"/>
    <p:sldLayoutId id="2147483683" r:id="rId10"/>
    <p:sldLayoutId id="2147483684" r:id="rId11"/>
    <p:sldLayoutId id="2147483681" r:id="rId12"/>
    <p:sldLayoutId id="2147483682" r:id="rId13"/>
    <p:sldLayoutId id="2147483701" r:id="rId14"/>
  </p:sldLayoutIdLst>
  <p:txStyles>
    <p:titleStyle>
      <a:lvl1pPr algn="l" defTabSz="914400" rtl="0" eaLnBrk="1" latinLnBrk="0" hangingPunct="1">
        <a:lnSpc>
          <a:spcPts val="4600"/>
        </a:lnSpc>
        <a:spcBef>
          <a:spcPct val="0"/>
        </a:spcBef>
        <a:buNone/>
        <a:defRPr sz="4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3" name="Google Shape;93;p13"/>
          <p:cNvSpPr txBox="1">
            <a:spLocks noGrp="1"/>
          </p:cNvSpPr>
          <p:nvPr>
            <p:ph type="ctrTitle"/>
          </p:nvPr>
        </p:nvSpPr>
        <p:spPr>
          <a:xfrm>
            <a:off x="678045" y="1340768"/>
            <a:ext cx="7772400" cy="8640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953734"/>
              </a:buClr>
              <a:buSzPts val="4400"/>
              <a:buFont typeface="Calibri"/>
              <a:buNone/>
            </a:pPr>
            <a:r>
              <a:rPr lang="en-GB" sz="3600" b="0" i="0" u="none" strike="noStrike" cap="none" dirty="0">
                <a:solidFill>
                  <a:srgbClr val="953734"/>
                </a:solidFill>
                <a:latin typeface="Calibri"/>
                <a:ea typeface="Calibri"/>
                <a:cs typeface="Calibri"/>
                <a:sym typeface="Calibri"/>
              </a:rPr>
              <a:t>Breakout Session</a:t>
            </a:r>
            <a:endParaRPr sz="3600" b="0" i="0" u="none" strike="noStrike" cap="none" dirty="0">
              <a:solidFill>
                <a:srgbClr val="953734"/>
              </a:solidFill>
              <a:latin typeface="Calibri"/>
              <a:ea typeface="Calibri"/>
              <a:cs typeface="Calibri"/>
              <a:sym typeface="Calibri"/>
            </a:endParaRPr>
          </a:p>
        </p:txBody>
      </p:sp>
      <p:pic>
        <p:nvPicPr>
          <p:cNvPr id="96" name="Google Shape;96;p13" descr="C:\Users\admin\Pictures\Twitter.jpg"/>
          <p:cNvPicPr preferRelativeResize="0"/>
          <p:nvPr/>
        </p:nvPicPr>
        <p:blipFill rotWithShape="1">
          <a:blip r:embed="rId3">
            <a:alphaModFix/>
          </a:blip>
          <a:srcRect/>
          <a:stretch/>
        </p:blipFill>
        <p:spPr>
          <a:xfrm>
            <a:off x="107504" y="6427721"/>
            <a:ext cx="216831" cy="216830"/>
          </a:xfrm>
          <a:prstGeom prst="rect">
            <a:avLst/>
          </a:prstGeom>
          <a:noFill/>
          <a:ln>
            <a:noFill/>
          </a:ln>
        </p:spPr>
      </p:pic>
      <p:pic>
        <p:nvPicPr>
          <p:cNvPr id="97" name="Google Shape;97;p13" descr="C:\Users\admin\Pictures\WWWSROC.png"/>
          <p:cNvPicPr preferRelativeResize="0"/>
          <p:nvPr/>
        </p:nvPicPr>
        <p:blipFill rotWithShape="1">
          <a:blip r:embed="rId4">
            <a:alphaModFix/>
          </a:blip>
          <a:srcRect/>
          <a:stretch/>
        </p:blipFill>
        <p:spPr>
          <a:xfrm>
            <a:off x="7740352" y="6396776"/>
            <a:ext cx="285038" cy="272584"/>
          </a:xfrm>
          <a:prstGeom prst="rect">
            <a:avLst/>
          </a:prstGeom>
          <a:noFill/>
          <a:ln>
            <a:noFill/>
          </a:ln>
        </p:spPr>
      </p:pic>
      <p:sp>
        <p:nvSpPr>
          <p:cNvPr id="98" name="Google Shape;98;p13"/>
          <p:cNvSpPr txBox="1"/>
          <p:nvPr/>
        </p:nvSpPr>
        <p:spPr>
          <a:xfrm>
            <a:off x="294107" y="6453336"/>
            <a:ext cx="6774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#sroc24</a:t>
            </a:r>
            <a:endParaRPr sz="1200" dirty="0">
              <a:solidFill>
                <a:schemeClr val="dk1"/>
              </a:solidFill>
              <a:latin typeface="Calibri"/>
              <a:ea typeface="Calibri"/>
              <a:cs typeface="Calibri"/>
              <a:sym typeface="Calibri"/>
            </a:endParaRPr>
          </a:p>
        </p:txBody>
      </p:sp>
      <p:sp>
        <p:nvSpPr>
          <p:cNvPr id="99" name="Google Shape;99;p13"/>
          <p:cNvSpPr txBox="1"/>
          <p:nvPr/>
        </p:nvSpPr>
        <p:spPr>
          <a:xfrm>
            <a:off x="7956376" y="6453336"/>
            <a:ext cx="117211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www.sroc.ac.uk</a:t>
            </a:r>
            <a:endParaRPr sz="1200">
              <a:solidFill>
                <a:schemeClr val="dk1"/>
              </a:solidFill>
              <a:latin typeface="Calibri"/>
              <a:ea typeface="Calibri"/>
              <a:cs typeface="Calibri"/>
              <a:sym typeface="Calibri"/>
            </a:endParaRPr>
          </a:p>
        </p:txBody>
      </p:sp>
      <p:sp>
        <p:nvSpPr>
          <p:cNvPr id="100" name="Google Shape;100;p13"/>
          <p:cNvSpPr txBox="1"/>
          <p:nvPr/>
        </p:nvSpPr>
        <p:spPr>
          <a:xfrm>
            <a:off x="719572" y="2420887"/>
            <a:ext cx="7704856" cy="2250833"/>
          </a:xfrm>
          <a:prstGeom prst="rect">
            <a:avLst/>
          </a:prstGeom>
          <a:noFill/>
          <a:ln>
            <a:noFill/>
          </a:ln>
        </p:spPr>
        <p:txBody>
          <a:bodyPr spcFirstLastPara="1" wrap="square" lIns="91425" tIns="45700" rIns="91425" bIns="45700" anchor="t" anchorCtr="0">
            <a:noAutofit/>
          </a:bodyPr>
          <a:lstStyle/>
          <a:p>
            <a:pPr lvl="0" algn="ctr"/>
            <a:r>
              <a:rPr lang="en-GB" sz="4000" dirty="0">
                <a:latin typeface="Calibri" panose="020F0502020204030204" pitchFamily="34" charset="0"/>
              </a:rPr>
              <a:t>AOR major review outcomes in detail</a:t>
            </a:r>
            <a:endParaRPr sz="4800" b="1" dirty="0">
              <a:solidFill>
                <a:schemeClr val="dk1"/>
              </a:solidFill>
              <a:latin typeface="Calibri" panose="020F0502020204030204" pitchFamily="34" charset="0"/>
              <a:ea typeface="Calibri"/>
              <a:cs typeface="Calibri"/>
              <a:sym typeface="Calibri"/>
            </a:endParaRPr>
          </a:p>
        </p:txBody>
      </p:sp>
      <p:cxnSp>
        <p:nvCxnSpPr>
          <p:cNvPr id="101" name="Google Shape;101;p13"/>
          <p:cNvCxnSpPr/>
          <p:nvPr/>
        </p:nvCxnSpPr>
        <p:spPr>
          <a:xfrm>
            <a:off x="0" y="1124744"/>
            <a:ext cx="9128492" cy="0"/>
          </a:xfrm>
          <a:prstGeom prst="straightConnector1">
            <a:avLst/>
          </a:prstGeom>
          <a:noFill/>
          <a:ln w="25400" cap="flat" cmpd="sng">
            <a:solidFill>
              <a:srgbClr val="002060"/>
            </a:solidFill>
            <a:prstDash val="solid"/>
            <a:round/>
            <a:headEnd type="none" w="sm" len="sm"/>
            <a:tailEnd type="none" w="sm" len="sm"/>
          </a:ln>
        </p:spPr>
      </p:cxnSp>
      <p:pic>
        <p:nvPicPr>
          <p:cNvPr id="102" name="Google Shape;102;p13" descr="C:\Users\admin\Pictures\SROC\SROC_FULL RED BLK on WHITE.png"/>
          <p:cNvPicPr preferRelativeResize="0"/>
          <p:nvPr/>
        </p:nvPicPr>
        <p:blipFill rotWithShape="1">
          <a:blip r:embed="rId5">
            <a:alphaModFix/>
          </a:blip>
          <a:srcRect/>
          <a:stretch/>
        </p:blipFill>
        <p:spPr>
          <a:xfrm>
            <a:off x="3075" y="119286"/>
            <a:ext cx="2552701" cy="933450"/>
          </a:xfrm>
          <a:prstGeom prst="rect">
            <a:avLst/>
          </a:prstGeom>
          <a:noFill/>
          <a:ln>
            <a:noFill/>
          </a:ln>
        </p:spPr>
      </p:pic>
      <p:sp>
        <p:nvSpPr>
          <p:cNvPr id="2" name="Rectangle 1"/>
          <p:cNvSpPr/>
          <p:nvPr/>
        </p:nvSpPr>
        <p:spPr>
          <a:xfrm>
            <a:off x="1191627" y="5180305"/>
            <a:ext cx="6745237" cy="400110"/>
          </a:xfrm>
          <a:prstGeom prst="rect">
            <a:avLst/>
          </a:prstGeom>
        </p:spPr>
        <p:txBody>
          <a:bodyPr wrap="square">
            <a:spAutoFit/>
          </a:bodyPr>
          <a:lstStyle/>
          <a:p>
            <a:pPr algn="ctr"/>
            <a:r>
              <a:rPr lang="en-GB" sz="2000" dirty="0">
                <a:solidFill>
                  <a:srgbClr val="002060"/>
                </a:solidFill>
                <a:latin typeface="Calibri"/>
                <a:ea typeface="Calibri"/>
                <a:cs typeface="Calibri"/>
                <a:sym typeface="Calibri"/>
              </a:rPr>
              <a:t>Rachel Wilkes</a:t>
            </a:r>
            <a:r>
              <a:rPr lang="en-GB" sz="2000" b="1" dirty="0">
                <a:solidFill>
                  <a:srgbClr val="002060"/>
                </a:solidFill>
                <a:latin typeface="Calibri"/>
                <a:ea typeface="Calibri"/>
                <a:cs typeface="Calibri"/>
                <a:sym typeface="Calibri"/>
              </a:rPr>
              <a:t>, HESA (part of Jisc)</a:t>
            </a:r>
          </a:p>
        </p:txBody>
      </p:sp>
      <p:pic>
        <p:nvPicPr>
          <p:cNvPr id="11" name="Picture 10" descr="A black text on a white background&#10;&#10;Description automatically generated">
            <a:extLst>
              <a:ext uri="{FF2B5EF4-FFF2-40B4-BE49-F238E27FC236}">
                <a16:creationId xmlns:a16="http://schemas.microsoft.com/office/drawing/2014/main" id="{EC26A309-4C3B-9297-6778-4E492A577D84}"/>
              </a:ext>
            </a:extLst>
          </p:cNvPr>
          <p:cNvPicPr>
            <a:picLocks noChangeAspect="1"/>
          </p:cNvPicPr>
          <p:nvPr/>
        </p:nvPicPr>
        <p:blipFill>
          <a:blip r:embed="rId6"/>
          <a:stretch>
            <a:fillRect/>
          </a:stretch>
        </p:blipFill>
        <p:spPr>
          <a:xfrm>
            <a:off x="6167094" y="188640"/>
            <a:ext cx="2704517" cy="772719"/>
          </a:xfrm>
          <a:prstGeom prst="rect">
            <a:avLst/>
          </a:prstGeom>
        </p:spPr>
      </p:pic>
    </p:spTree>
    <p:extLst>
      <p:ext uri="{BB962C8B-B14F-4D97-AF65-F5344CB8AC3E}">
        <p14:creationId xmlns:p14="http://schemas.microsoft.com/office/powerpoint/2010/main" val="151889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D89E-FF1C-AEEE-2387-1672CF75A931}"/>
              </a:ext>
            </a:extLst>
          </p:cNvPr>
          <p:cNvSpPr>
            <a:spLocks noGrp="1"/>
          </p:cNvSpPr>
          <p:nvPr>
            <p:ph type="title"/>
          </p:nvPr>
        </p:nvSpPr>
        <p:spPr/>
        <p:txBody>
          <a:bodyPr/>
          <a:lstStyle/>
          <a:p>
            <a:r>
              <a:rPr lang="en-GB" dirty="0"/>
              <a:t>CAVEATS</a:t>
            </a:r>
          </a:p>
        </p:txBody>
      </p:sp>
      <p:sp>
        <p:nvSpPr>
          <p:cNvPr id="3" name="Text Placeholder 2">
            <a:extLst>
              <a:ext uri="{FF2B5EF4-FFF2-40B4-BE49-F238E27FC236}">
                <a16:creationId xmlns:a16="http://schemas.microsoft.com/office/drawing/2014/main" id="{B2E11164-93E5-7D67-F490-EFE8706778EC}"/>
              </a:ext>
            </a:extLst>
          </p:cNvPr>
          <p:cNvSpPr>
            <a:spLocks noGrp="1"/>
          </p:cNvSpPr>
          <p:nvPr>
            <p:ph type="body" sz="quarter" idx="10"/>
          </p:nvPr>
        </p:nvSpPr>
        <p:spPr/>
        <p:txBody>
          <a:bodyPr/>
          <a:lstStyle/>
          <a:p>
            <a:r>
              <a:rPr lang="en-GB" dirty="0"/>
              <a:t>This is a WORK IN PROGRESS</a:t>
            </a:r>
          </a:p>
          <a:p>
            <a:r>
              <a:rPr lang="en-GB" dirty="0"/>
              <a:t>Statutory customers have not yet signed off on this </a:t>
            </a:r>
          </a:p>
          <a:p>
            <a:r>
              <a:rPr lang="en-GB" dirty="0"/>
              <a:t>This is the current version of the work</a:t>
            </a:r>
          </a:p>
        </p:txBody>
      </p:sp>
      <p:sp>
        <p:nvSpPr>
          <p:cNvPr id="4" name="Speech Bubble: Rectangle with Corners Rounded 3">
            <a:extLst>
              <a:ext uri="{FF2B5EF4-FFF2-40B4-BE49-F238E27FC236}">
                <a16:creationId xmlns:a16="http://schemas.microsoft.com/office/drawing/2014/main" id="{79118CC4-1033-C247-E165-B0396E15F5B1}"/>
              </a:ext>
            </a:extLst>
          </p:cNvPr>
          <p:cNvSpPr/>
          <p:nvPr/>
        </p:nvSpPr>
        <p:spPr>
          <a:xfrm>
            <a:off x="4736592" y="3818332"/>
            <a:ext cx="3949086" cy="2159395"/>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GB" dirty="0"/>
              <a:t>Blue boxes will update you on the current thinking, but this is still subject to change and further consideration by statutory customers </a:t>
            </a:r>
          </a:p>
        </p:txBody>
      </p:sp>
    </p:spTree>
    <p:extLst>
      <p:ext uri="{BB962C8B-B14F-4D97-AF65-F5344CB8AC3E}">
        <p14:creationId xmlns:p14="http://schemas.microsoft.com/office/powerpoint/2010/main" val="352058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D6ED-92C8-66AB-B94D-D1C3D8A991D9}"/>
              </a:ext>
            </a:extLst>
          </p:cNvPr>
          <p:cNvSpPr>
            <a:spLocks noGrp="1"/>
          </p:cNvSpPr>
          <p:nvPr>
            <p:ph type="title"/>
          </p:nvPr>
        </p:nvSpPr>
        <p:spPr/>
        <p:txBody>
          <a:bodyPr/>
          <a:lstStyle/>
          <a:p>
            <a:r>
              <a:rPr lang="en-GB"/>
              <a:t>England / Wales (incl. GMC)</a:t>
            </a:r>
            <a:endParaRPr lang="en-US"/>
          </a:p>
        </p:txBody>
      </p:sp>
    </p:spTree>
    <p:extLst>
      <p:ext uri="{BB962C8B-B14F-4D97-AF65-F5344CB8AC3E}">
        <p14:creationId xmlns:p14="http://schemas.microsoft.com/office/powerpoint/2010/main" val="304836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8F16-647A-D805-A408-1231784A4B1F}"/>
              </a:ext>
            </a:extLst>
          </p:cNvPr>
          <p:cNvSpPr>
            <a:spLocks noGrp="1"/>
          </p:cNvSpPr>
          <p:nvPr>
            <p:ph type="title"/>
          </p:nvPr>
        </p:nvSpPr>
        <p:spPr/>
        <p:txBody>
          <a:bodyPr/>
          <a:lstStyle/>
          <a:p>
            <a:pPr>
              <a:lnSpc>
                <a:spcPct val="100000"/>
              </a:lnSpc>
            </a:pPr>
            <a:r>
              <a:rPr lang="en-US" sz="2400" dirty="0"/>
              <a:t>Proposal 1: Expansion to Student record coverage to collect data about partnership students</a:t>
            </a:r>
            <a:endParaRPr lang="en-GB" sz="2400" dirty="0"/>
          </a:p>
        </p:txBody>
      </p:sp>
      <p:sp>
        <p:nvSpPr>
          <p:cNvPr id="3" name="Text Placeholder 2">
            <a:extLst>
              <a:ext uri="{FF2B5EF4-FFF2-40B4-BE49-F238E27FC236}">
                <a16:creationId xmlns:a16="http://schemas.microsoft.com/office/drawing/2014/main" id="{68A615A6-E0F5-269C-C0D5-CB2537119541}"/>
              </a:ext>
            </a:extLst>
          </p:cNvPr>
          <p:cNvSpPr>
            <a:spLocks noGrp="1"/>
          </p:cNvSpPr>
          <p:nvPr>
            <p:ph type="body" sz="quarter" idx="10"/>
          </p:nvPr>
        </p:nvSpPr>
        <p:spPr/>
        <p:txBody>
          <a:bodyPr/>
          <a:lstStyle/>
          <a:p>
            <a:r>
              <a:rPr lang="en-GB" dirty="0"/>
              <a:t>To include all students studying in the UK that are taught by the reporting provider or studying for an award of the reporting provider</a:t>
            </a:r>
          </a:p>
          <a:p>
            <a:pPr lvl="1"/>
            <a:r>
              <a:rPr lang="en-GB" dirty="0"/>
              <a:t>where this provision is not already returned by another provider to HESA or to the ESFA in the ILR </a:t>
            </a:r>
          </a:p>
          <a:p>
            <a:r>
              <a:rPr lang="en-GB" dirty="0"/>
              <a:t>Proposing new data items for these students:</a:t>
            </a:r>
          </a:p>
          <a:p>
            <a:pPr lvl="1"/>
            <a:r>
              <a:rPr lang="en-US" dirty="0"/>
              <a:t>Registration</a:t>
            </a:r>
          </a:p>
          <a:p>
            <a:pPr lvl="1"/>
            <a:r>
              <a:rPr lang="en-US" dirty="0"/>
              <a:t>Awarding body</a:t>
            </a:r>
          </a:p>
          <a:p>
            <a:pPr lvl="1"/>
            <a:r>
              <a:rPr lang="en-US" dirty="0"/>
              <a:t>Course delivery </a:t>
            </a:r>
          </a:p>
          <a:p>
            <a:pPr lvl="1"/>
            <a:r>
              <a:rPr lang="en-US" dirty="0"/>
              <a:t>Distance learning</a:t>
            </a:r>
            <a:endParaRPr lang="en-GB" dirty="0"/>
          </a:p>
        </p:txBody>
      </p:sp>
      <p:sp>
        <p:nvSpPr>
          <p:cNvPr id="4" name="Speech Bubble: Rectangle with Corners Rounded 3">
            <a:extLst>
              <a:ext uri="{FF2B5EF4-FFF2-40B4-BE49-F238E27FC236}">
                <a16:creationId xmlns:a16="http://schemas.microsoft.com/office/drawing/2014/main" id="{F4D6960B-C324-3332-D8DC-5B7C24B993A9}"/>
              </a:ext>
            </a:extLst>
          </p:cNvPr>
          <p:cNvSpPr/>
          <p:nvPr/>
        </p:nvSpPr>
        <p:spPr>
          <a:xfrm>
            <a:off x="6146156" y="4215969"/>
            <a:ext cx="2704114" cy="2003362"/>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Collect from 2025/26</a:t>
            </a:r>
          </a:p>
          <a:p>
            <a:pPr algn="ctr"/>
            <a:endParaRPr lang="en-GB" dirty="0"/>
          </a:p>
          <a:p>
            <a:pPr algn="ctr"/>
            <a:r>
              <a:rPr lang="en-GB" dirty="0"/>
              <a:t>New data items will not all be required yet</a:t>
            </a:r>
          </a:p>
        </p:txBody>
      </p:sp>
      <p:sp>
        <p:nvSpPr>
          <p:cNvPr id="5" name="Octagon 4">
            <a:extLst>
              <a:ext uri="{FF2B5EF4-FFF2-40B4-BE49-F238E27FC236}">
                <a16:creationId xmlns:a16="http://schemas.microsoft.com/office/drawing/2014/main" id="{F3E82898-8406-056C-DB8E-B4C35222E6E8}"/>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
        <p:nvSpPr>
          <p:cNvPr id="6" name="Rectangle: Rounded Corners 5">
            <a:extLst>
              <a:ext uri="{FF2B5EF4-FFF2-40B4-BE49-F238E27FC236}">
                <a16:creationId xmlns:a16="http://schemas.microsoft.com/office/drawing/2014/main" id="{1116B256-6563-E170-6CC6-45B6CE629AFC}"/>
              </a:ext>
            </a:extLst>
          </p:cNvPr>
          <p:cNvSpPr/>
          <p:nvPr/>
        </p:nvSpPr>
        <p:spPr>
          <a:xfrm>
            <a:off x="745236" y="4133088"/>
            <a:ext cx="2252609" cy="365760"/>
          </a:xfrm>
          <a:prstGeom prst="roundRect">
            <a:avLst/>
          </a:prstGeom>
          <a:noFill/>
          <a:ln w="57150">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969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8F16-647A-D805-A408-1231784A4B1F}"/>
              </a:ext>
            </a:extLst>
          </p:cNvPr>
          <p:cNvSpPr>
            <a:spLocks noGrp="1"/>
          </p:cNvSpPr>
          <p:nvPr>
            <p:ph type="title"/>
          </p:nvPr>
        </p:nvSpPr>
        <p:spPr/>
        <p:txBody>
          <a:bodyPr/>
          <a:lstStyle/>
          <a:p>
            <a:pPr>
              <a:lnSpc>
                <a:spcPct val="100000"/>
              </a:lnSpc>
            </a:pPr>
            <a:r>
              <a:rPr lang="en-GB" sz="2400" dirty="0"/>
              <a:t>Proposal 2: Expansion to Student record coverage to collect data about TNE students</a:t>
            </a:r>
          </a:p>
        </p:txBody>
      </p:sp>
      <p:sp>
        <p:nvSpPr>
          <p:cNvPr id="3" name="Text Placeholder 2">
            <a:extLst>
              <a:ext uri="{FF2B5EF4-FFF2-40B4-BE49-F238E27FC236}">
                <a16:creationId xmlns:a16="http://schemas.microsoft.com/office/drawing/2014/main" id="{68A615A6-E0F5-269C-C0D5-CB2537119541}"/>
              </a:ext>
            </a:extLst>
          </p:cNvPr>
          <p:cNvSpPr>
            <a:spLocks noGrp="1"/>
          </p:cNvSpPr>
          <p:nvPr>
            <p:ph type="body" sz="quarter" idx="10"/>
          </p:nvPr>
        </p:nvSpPr>
        <p:spPr/>
        <p:txBody>
          <a:bodyPr/>
          <a:lstStyle/>
          <a:p>
            <a:r>
              <a:rPr lang="en-GB" dirty="0"/>
              <a:t>To include all students studying through TNE arrangements in the Student record, and cease collection of the Aggregate Offshore record</a:t>
            </a:r>
          </a:p>
          <a:p>
            <a:r>
              <a:rPr lang="en-GB" dirty="0"/>
              <a:t>This would be a reduced data set in relation to TNE students </a:t>
            </a:r>
            <a:endParaRPr lang="en-US" dirty="0"/>
          </a:p>
        </p:txBody>
      </p:sp>
      <p:sp>
        <p:nvSpPr>
          <p:cNvPr id="4" name="Speech Bubble: Rectangle with Corners Rounded 3">
            <a:extLst>
              <a:ext uri="{FF2B5EF4-FFF2-40B4-BE49-F238E27FC236}">
                <a16:creationId xmlns:a16="http://schemas.microsoft.com/office/drawing/2014/main" id="{F4D6960B-C324-3332-D8DC-5B7C24B993A9}"/>
              </a:ext>
            </a:extLst>
          </p:cNvPr>
          <p:cNvSpPr/>
          <p:nvPr/>
        </p:nvSpPr>
        <p:spPr>
          <a:xfrm>
            <a:off x="5990708" y="3864637"/>
            <a:ext cx="2704114" cy="2003362"/>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Collect from 2026/27</a:t>
            </a:r>
          </a:p>
          <a:p>
            <a:pPr algn="ctr"/>
            <a:endParaRPr lang="en-GB" dirty="0"/>
          </a:p>
          <a:p>
            <a:pPr algn="ctr"/>
            <a:r>
              <a:rPr lang="en-GB" dirty="0"/>
              <a:t>Full details not yet announced</a:t>
            </a:r>
          </a:p>
        </p:txBody>
      </p:sp>
      <p:sp>
        <p:nvSpPr>
          <p:cNvPr id="5" name="Octagon 4">
            <a:extLst>
              <a:ext uri="{FF2B5EF4-FFF2-40B4-BE49-F238E27FC236}">
                <a16:creationId xmlns:a16="http://schemas.microsoft.com/office/drawing/2014/main" id="{F3E82898-8406-056C-DB8E-B4C35222E6E8}"/>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Tree>
    <p:extLst>
      <p:ext uri="{BB962C8B-B14F-4D97-AF65-F5344CB8AC3E}">
        <p14:creationId xmlns:p14="http://schemas.microsoft.com/office/powerpoint/2010/main" val="276845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8F16-647A-D805-A408-1231784A4B1F}"/>
              </a:ext>
            </a:extLst>
          </p:cNvPr>
          <p:cNvSpPr>
            <a:spLocks noGrp="1"/>
          </p:cNvSpPr>
          <p:nvPr>
            <p:ph type="title"/>
          </p:nvPr>
        </p:nvSpPr>
        <p:spPr/>
        <p:txBody>
          <a:bodyPr/>
          <a:lstStyle/>
          <a:p>
            <a:pPr>
              <a:lnSpc>
                <a:spcPct val="100000"/>
              </a:lnSpc>
            </a:pPr>
            <a:r>
              <a:rPr lang="en-GB" sz="2400" dirty="0"/>
              <a:t>Proposal 3: Changes and additions to the data model</a:t>
            </a:r>
          </a:p>
        </p:txBody>
      </p:sp>
      <p:sp>
        <p:nvSpPr>
          <p:cNvPr id="3" name="Text Placeholder 2">
            <a:extLst>
              <a:ext uri="{FF2B5EF4-FFF2-40B4-BE49-F238E27FC236}">
                <a16:creationId xmlns:a16="http://schemas.microsoft.com/office/drawing/2014/main" id="{68A615A6-E0F5-269C-C0D5-CB2537119541}"/>
              </a:ext>
            </a:extLst>
          </p:cNvPr>
          <p:cNvSpPr>
            <a:spLocks noGrp="1"/>
          </p:cNvSpPr>
          <p:nvPr>
            <p:ph type="body" sz="quarter" idx="10"/>
          </p:nvPr>
        </p:nvSpPr>
        <p:spPr/>
        <p:txBody>
          <a:bodyPr/>
          <a:lstStyle/>
          <a:p>
            <a:r>
              <a:rPr lang="en-GB" dirty="0"/>
              <a:t>Student (data futures) data model has been used as the starting point for the individualised proposal </a:t>
            </a:r>
          </a:p>
          <a:p>
            <a:r>
              <a:rPr lang="en-GB" dirty="0"/>
              <a:t>New data items for both partnership and TNE students</a:t>
            </a:r>
          </a:p>
          <a:p>
            <a:r>
              <a:rPr lang="en-GB" dirty="0"/>
              <a:t>New data item for TNE students (and one removed)</a:t>
            </a:r>
          </a:p>
          <a:p>
            <a:r>
              <a:rPr lang="en-US" dirty="0"/>
              <a:t>Existing data items (in Student record) for TNE students</a:t>
            </a:r>
          </a:p>
          <a:p>
            <a:r>
              <a:rPr lang="en-US" dirty="0"/>
              <a:t>Further data items for TNE students that could be submitted on an optional basis  </a:t>
            </a:r>
          </a:p>
        </p:txBody>
      </p:sp>
      <p:sp>
        <p:nvSpPr>
          <p:cNvPr id="4" name="Speech Bubble: Rectangle with Corners Rounded 3">
            <a:extLst>
              <a:ext uri="{FF2B5EF4-FFF2-40B4-BE49-F238E27FC236}">
                <a16:creationId xmlns:a16="http://schemas.microsoft.com/office/drawing/2014/main" id="{F4D6960B-C324-3332-D8DC-5B7C24B993A9}"/>
              </a:ext>
            </a:extLst>
          </p:cNvPr>
          <p:cNvSpPr/>
          <p:nvPr/>
        </p:nvSpPr>
        <p:spPr>
          <a:xfrm>
            <a:off x="6146156" y="4599431"/>
            <a:ext cx="2704114" cy="1789775"/>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Mostly as they were in the consultation</a:t>
            </a:r>
          </a:p>
          <a:p>
            <a:pPr algn="ctr"/>
            <a:endParaRPr lang="en-GB" dirty="0"/>
          </a:p>
          <a:p>
            <a:pPr algn="ctr"/>
            <a:r>
              <a:rPr lang="en-GB" dirty="0"/>
              <a:t>No optional data items will be included</a:t>
            </a:r>
          </a:p>
        </p:txBody>
      </p:sp>
      <p:sp>
        <p:nvSpPr>
          <p:cNvPr id="5" name="Octagon 4">
            <a:extLst>
              <a:ext uri="{FF2B5EF4-FFF2-40B4-BE49-F238E27FC236}">
                <a16:creationId xmlns:a16="http://schemas.microsoft.com/office/drawing/2014/main" id="{F3E82898-8406-056C-DB8E-B4C35222E6E8}"/>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Tree>
    <p:extLst>
      <p:ext uri="{BB962C8B-B14F-4D97-AF65-F5344CB8AC3E}">
        <p14:creationId xmlns:p14="http://schemas.microsoft.com/office/powerpoint/2010/main" val="12411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sz="2800" dirty="0"/>
              <a:t>New data items for 2025/26 </a:t>
            </a:r>
            <a:r>
              <a:rPr lang="en-GB" sz="2400" dirty="0"/>
              <a:t>– UK partnership students</a:t>
            </a:r>
            <a:endParaRPr lang="en-US" sz="2400" dirty="0"/>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a:xfrm>
            <a:off x="360000" y="1861807"/>
            <a:ext cx="8490270" cy="4538993"/>
          </a:xfrm>
        </p:spPr>
        <p:txBody>
          <a:bodyPr/>
          <a:lstStyle/>
          <a:p>
            <a:r>
              <a:rPr lang="en-GB" dirty="0"/>
              <a:t>Registration entity</a:t>
            </a:r>
          </a:p>
          <a:p>
            <a:pPr lvl="1"/>
            <a:r>
              <a:rPr lang="en-GB" dirty="0"/>
              <a:t>Registration organisation (REGBODYID)</a:t>
            </a:r>
          </a:p>
          <a:p>
            <a:endParaRPr lang="en-GB" dirty="0"/>
          </a:p>
        </p:txBody>
      </p:sp>
      <p:sp>
        <p:nvSpPr>
          <p:cNvPr id="5" name="Rectangle: Rounded Corners 4">
            <a:extLst>
              <a:ext uri="{FF2B5EF4-FFF2-40B4-BE49-F238E27FC236}">
                <a16:creationId xmlns:a16="http://schemas.microsoft.com/office/drawing/2014/main" id="{93784A5C-522A-5E7B-865A-4F0A6339A8A8}"/>
              </a:ext>
            </a:extLst>
          </p:cNvPr>
          <p:cNvSpPr/>
          <p:nvPr/>
        </p:nvSpPr>
        <p:spPr>
          <a:xfrm>
            <a:off x="293730" y="6027548"/>
            <a:ext cx="6443136" cy="48380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www.hesa.ac.uk/innovation/records/reviews/student-2025-26</a:t>
            </a:r>
          </a:p>
        </p:txBody>
      </p:sp>
      <p:sp>
        <p:nvSpPr>
          <p:cNvPr id="6" name="Octagon 5">
            <a:extLst>
              <a:ext uri="{FF2B5EF4-FFF2-40B4-BE49-F238E27FC236}">
                <a16:creationId xmlns:a16="http://schemas.microsoft.com/office/drawing/2014/main" id="{E0D62AA2-2557-67A0-956B-AB3C95526E7F}"/>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Tree>
    <p:extLst>
      <p:ext uri="{BB962C8B-B14F-4D97-AF65-F5344CB8AC3E}">
        <p14:creationId xmlns:p14="http://schemas.microsoft.com/office/powerpoint/2010/main" val="16580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pPr>
              <a:lnSpc>
                <a:spcPct val="100000"/>
              </a:lnSpc>
            </a:pPr>
            <a:r>
              <a:rPr lang="en-GB" sz="2800" dirty="0"/>
              <a:t>New data items for 2026/27 </a:t>
            </a:r>
            <a:r>
              <a:rPr lang="en-GB" sz="2400" dirty="0"/>
              <a:t>– UK partnership students 						and TNE students</a:t>
            </a:r>
            <a:endParaRPr lang="en-US" sz="2400" dirty="0"/>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a:xfrm>
            <a:off x="360000" y="1861807"/>
            <a:ext cx="8490270" cy="4538993"/>
          </a:xfrm>
        </p:spPr>
        <p:txBody>
          <a:bodyPr/>
          <a:lstStyle/>
          <a:p>
            <a:r>
              <a:rPr lang="en-GB" dirty="0"/>
              <a:t>Registration entity</a:t>
            </a:r>
          </a:p>
          <a:p>
            <a:pPr lvl="1"/>
            <a:r>
              <a:rPr lang="en-GB" dirty="0"/>
              <a:t>Registration organisation (REGBODYID)</a:t>
            </a:r>
          </a:p>
          <a:p>
            <a:pPr lvl="1"/>
            <a:r>
              <a:rPr lang="en-GB" dirty="0"/>
              <a:t>Registration name (REGNAME)</a:t>
            </a:r>
          </a:p>
          <a:p>
            <a:endParaRPr lang="en-GB" dirty="0"/>
          </a:p>
          <a:p>
            <a:r>
              <a:rPr lang="en-GB" dirty="0"/>
              <a:t>Awarding body</a:t>
            </a:r>
          </a:p>
          <a:p>
            <a:pPr lvl="1"/>
            <a:r>
              <a:rPr lang="en-GB" dirty="0"/>
              <a:t>AWARDINGBODYID</a:t>
            </a:r>
            <a:endParaRPr lang="en-US" dirty="0"/>
          </a:p>
          <a:p>
            <a:pPr lvl="1"/>
            <a:r>
              <a:rPr lang="en-GB" dirty="0"/>
              <a:t>Awarding body name (AWARDINGBODYNAME) </a:t>
            </a:r>
            <a:endParaRPr lang="en-US" dirty="0"/>
          </a:p>
          <a:p>
            <a:endParaRPr lang="en-US" dirty="0"/>
          </a:p>
          <a:p>
            <a:r>
              <a:rPr lang="en-US" dirty="0"/>
              <a:t>Course role entity</a:t>
            </a:r>
          </a:p>
          <a:p>
            <a:pPr lvl="1"/>
            <a:r>
              <a:rPr lang="en-GB" dirty="0"/>
              <a:t>Organisation name (COURSEROLENAME) </a:t>
            </a:r>
          </a:p>
          <a:p>
            <a:pPr lvl="1"/>
            <a:r>
              <a:rPr lang="en-US" dirty="0"/>
              <a:t>Country field (COURSEROLECOUNTRY) </a:t>
            </a:r>
          </a:p>
          <a:p>
            <a:endParaRPr lang="en-GB" dirty="0"/>
          </a:p>
        </p:txBody>
      </p:sp>
      <p:sp>
        <p:nvSpPr>
          <p:cNvPr id="6" name="Octagon 5">
            <a:extLst>
              <a:ext uri="{FF2B5EF4-FFF2-40B4-BE49-F238E27FC236}">
                <a16:creationId xmlns:a16="http://schemas.microsoft.com/office/drawing/2014/main" id="{CE22CE73-F15B-915C-16BA-4C73B5B703EB}"/>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
        <p:nvSpPr>
          <p:cNvPr id="7" name="Speech Bubble: Rectangle with Corners Rounded 6">
            <a:extLst>
              <a:ext uri="{FF2B5EF4-FFF2-40B4-BE49-F238E27FC236}">
                <a16:creationId xmlns:a16="http://schemas.microsoft.com/office/drawing/2014/main" id="{46493973-4C0F-BC6A-C285-72667772F195}"/>
              </a:ext>
            </a:extLst>
          </p:cNvPr>
          <p:cNvSpPr/>
          <p:nvPr/>
        </p:nvSpPr>
        <p:spPr>
          <a:xfrm>
            <a:off x="6366554" y="2066543"/>
            <a:ext cx="2704114" cy="1789775"/>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Organisation name fields will not be free text – we are looking into alternative options</a:t>
            </a:r>
          </a:p>
        </p:txBody>
      </p:sp>
      <p:cxnSp>
        <p:nvCxnSpPr>
          <p:cNvPr id="14" name="Straight Connector 13">
            <a:extLst>
              <a:ext uri="{FF2B5EF4-FFF2-40B4-BE49-F238E27FC236}">
                <a16:creationId xmlns:a16="http://schemas.microsoft.com/office/drawing/2014/main" id="{CC220713-C8B4-A4A5-1B83-AD39A1562C72}"/>
              </a:ext>
            </a:extLst>
          </p:cNvPr>
          <p:cNvCxnSpPr/>
          <p:nvPr/>
        </p:nvCxnSpPr>
        <p:spPr>
          <a:xfrm>
            <a:off x="1069848" y="2962656"/>
            <a:ext cx="407822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B6B2ED-F5F8-9A89-9503-115A2B36DC37}"/>
              </a:ext>
            </a:extLst>
          </p:cNvPr>
          <p:cNvCxnSpPr>
            <a:cxnSpLocks/>
          </p:cNvCxnSpPr>
          <p:nvPr/>
        </p:nvCxnSpPr>
        <p:spPr>
          <a:xfrm>
            <a:off x="1069848" y="4642104"/>
            <a:ext cx="613562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D71CF8-741D-622D-9E9E-3EAC6B5A1460}"/>
              </a:ext>
            </a:extLst>
          </p:cNvPr>
          <p:cNvCxnSpPr>
            <a:cxnSpLocks/>
          </p:cNvCxnSpPr>
          <p:nvPr/>
        </p:nvCxnSpPr>
        <p:spPr>
          <a:xfrm>
            <a:off x="1069848" y="5903976"/>
            <a:ext cx="550468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2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pPr>
              <a:lnSpc>
                <a:spcPct val="100000"/>
              </a:lnSpc>
            </a:pPr>
            <a:r>
              <a:rPr lang="en-GB" sz="2800" dirty="0"/>
              <a:t>New data items for 2026/27 </a:t>
            </a:r>
            <a:r>
              <a:rPr lang="en-GB" sz="2400" dirty="0"/>
              <a:t>– UK partnership students 						and TNE students</a:t>
            </a:r>
            <a:endParaRPr lang="en-US" sz="2400" dirty="0"/>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a:xfrm>
            <a:off x="360000" y="1861807"/>
            <a:ext cx="8490270" cy="4538993"/>
          </a:xfrm>
        </p:spPr>
        <p:txBody>
          <a:bodyPr/>
          <a:lstStyle/>
          <a:p>
            <a:r>
              <a:rPr lang="en-US" dirty="0"/>
              <a:t>Venue entity</a:t>
            </a:r>
          </a:p>
          <a:p>
            <a:pPr lvl="1"/>
            <a:r>
              <a:rPr lang="en-US" dirty="0"/>
              <a:t>Country field (VENUECOUNTRY) </a:t>
            </a:r>
          </a:p>
          <a:p>
            <a:endParaRPr lang="en-US" dirty="0"/>
          </a:p>
          <a:p>
            <a:r>
              <a:rPr lang="en-US" dirty="0"/>
              <a:t>Study location entity</a:t>
            </a:r>
          </a:p>
          <a:p>
            <a:pPr lvl="1"/>
            <a:r>
              <a:rPr lang="en-US" dirty="0"/>
              <a:t>Country field (STUDYLOCCOUNTRY) </a:t>
            </a:r>
          </a:p>
          <a:p>
            <a:endParaRPr lang="en-GB" dirty="0"/>
          </a:p>
        </p:txBody>
      </p:sp>
      <p:sp>
        <p:nvSpPr>
          <p:cNvPr id="5" name="Octagon 4">
            <a:extLst>
              <a:ext uri="{FF2B5EF4-FFF2-40B4-BE49-F238E27FC236}">
                <a16:creationId xmlns:a16="http://schemas.microsoft.com/office/drawing/2014/main" id="{797F2738-2B9F-4C83-F021-D63321345EEF}"/>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Tree>
    <p:extLst>
      <p:ext uri="{BB962C8B-B14F-4D97-AF65-F5344CB8AC3E}">
        <p14:creationId xmlns:p14="http://schemas.microsoft.com/office/powerpoint/2010/main" val="339694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pPr>
              <a:lnSpc>
                <a:spcPct val="100000"/>
              </a:lnSpc>
            </a:pPr>
            <a:r>
              <a:rPr lang="en-GB" sz="2800" dirty="0"/>
              <a:t>New data items for 2026/27 </a:t>
            </a:r>
            <a:r>
              <a:rPr lang="en-GB" sz="2400" dirty="0"/>
              <a:t>– TNE students</a:t>
            </a:r>
            <a:endParaRPr lang="en-US" sz="2400" dirty="0"/>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a:xfrm>
            <a:off x="360000" y="1861807"/>
            <a:ext cx="8490270" cy="4538993"/>
          </a:xfrm>
        </p:spPr>
        <p:txBody>
          <a:bodyPr/>
          <a:lstStyle/>
          <a:p>
            <a:r>
              <a:rPr lang="en-US" dirty="0"/>
              <a:t>Engagement entity</a:t>
            </a:r>
          </a:p>
          <a:p>
            <a:pPr lvl="1"/>
            <a:r>
              <a:rPr lang="en-US" dirty="0"/>
              <a:t>TNE flag (TNEFLAG)</a:t>
            </a:r>
          </a:p>
          <a:p>
            <a:pPr lvl="1"/>
            <a:endParaRPr lang="en-US" dirty="0"/>
          </a:p>
          <a:p>
            <a:r>
              <a:rPr lang="en-US" dirty="0"/>
              <a:t>Current PRINONUK field would be removed </a:t>
            </a:r>
          </a:p>
          <a:p>
            <a:endParaRPr lang="en-GB" dirty="0"/>
          </a:p>
        </p:txBody>
      </p:sp>
      <p:sp>
        <p:nvSpPr>
          <p:cNvPr id="5" name="Octagon 4">
            <a:extLst>
              <a:ext uri="{FF2B5EF4-FFF2-40B4-BE49-F238E27FC236}">
                <a16:creationId xmlns:a16="http://schemas.microsoft.com/office/drawing/2014/main" id="{797F2738-2B9F-4C83-F021-D63321345EEF}"/>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Tree>
    <p:extLst>
      <p:ext uri="{BB962C8B-B14F-4D97-AF65-F5344CB8AC3E}">
        <p14:creationId xmlns:p14="http://schemas.microsoft.com/office/powerpoint/2010/main" val="12884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F2EA362-43F4-7847-37DC-7DE646C5DAE6}"/>
              </a:ext>
            </a:extLst>
          </p:cNvPr>
          <p:cNvGraphicFramePr>
            <a:graphicFrameLocks noChangeAspect="1"/>
          </p:cNvGraphicFramePr>
          <p:nvPr/>
        </p:nvGraphicFramePr>
        <p:xfrm>
          <a:off x="398100" y="1020865"/>
          <a:ext cx="7936275" cy="5612041"/>
        </p:xfrm>
        <a:graphic>
          <a:graphicData uri="http://schemas.openxmlformats.org/presentationml/2006/ole">
            <mc:AlternateContent xmlns:mc="http://schemas.openxmlformats.org/markup-compatibility/2006">
              <mc:Choice xmlns:v="urn:schemas-microsoft-com:vml" Requires="v">
                <p:oleObj name="Acrobat Document" r:id="rId2" imgW="4537580" imgH="3207881" progId="AcroExch.Document.DC">
                  <p:embed/>
                </p:oleObj>
              </mc:Choice>
              <mc:Fallback>
                <p:oleObj name="Acrobat Document" r:id="rId2" imgW="4537580" imgH="3207881" progId="AcroExch.Document.DC">
                  <p:embed/>
                  <p:pic>
                    <p:nvPicPr>
                      <p:cNvPr id="4" name="Object 3">
                        <a:extLst>
                          <a:ext uri="{FF2B5EF4-FFF2-40B4-BE49-F238E27FC236}">
                            <a16:creationId xmlns:a16="http://schemas.microsoft.com/office/drawing/2014/main" id="{5F2EA362-43F4-7847-37DC-7DE646C5DAE6}"/>
                          </a:ext>
                        </a:extLst>
                      </p:cNvPr>
                      <p:cNvPicPr/>
                      <p:nvPr/>
                    </p:nvPicPr>
                    <p:blipFill>
                      <a:blip r:embed="rId3"/>
                      <a:stretch>
                        <a:fillRect/>
                      </a:stretch>
                    </p:blipFill>
                    <p:spPr>
                      <a:xfrm>
                        <a:off x="398100" y="1020865"/>
                        <a:ext cx="7936275" cy="5612041"/>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8C4E7D30-40CE-E2B8-0EF1-16C541F339DF}"/>
              </a:ext>
            </a:extLst>
          </p:cNvPr>
          <p:cNvCxnSpPr/>
          <p:nvPr/>
        </p:nvCxnSpPr>
        <p:spPr>
          <a:xfrm>
            <a:off x="4087368" y="3639312"/>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8A3C1F-CF84-F2AF-198B-84730491CF1F}"/>
              </a:ext>
            </a:extLst>
          </p:cNvPr>
          <p:cNvCxnSpPr/>
          <p:nvPr/>
        </p:nvCxnSpPr>
        <p:spPr>
          <a:xfrm>
            <a:off x="4087368" y="372770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D0A101-09EF-CEFF-35FD-7E4FFD611AF9}"/>
              </a:ext>
            </a:extLst>
          </p:cNvPr>
          <p:cNvCxnSpPr/>
          <p:nvPr/>
        </p:nvCxnSpPr>
        <p:spPr>
          <a:xfrm>
            <a:off x="4084320" y="381914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659BD2-DB73-7DD7-5BA6-49D9F728470C}"/>
              </a:ext>
            </a:extLst>
          </p:cNvPr>
          <p:cNvCxnSpPr/>
          <p:nvPr/>
        </p:nvCxnSpPr>
        <p:spPr>
          <a:xfrm>
            <a:off x="4084320" y="4404360"/>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659644-6757-BED0-C50C-60E24C1EFC23}"/>
              </a:ext>
            </a:extLst>
          </p:cNvPr>
          <p:cNvCxnSpPr/>
          <p:nvPr/>
        </p:nvCxnSpPr>
        <p:spPr>
          <a:xfrm>
            <a:off x="1871472" y="4029456"/>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398053-125B-C236-6E43-95A0B2DDC2FD}"/>
              </a:ext>
            </a:extLst>
          </p:cNvPr>
          <p:cNvCxnSpPr/>
          <p:nvPr/>
        </p:nvCxnSpPr>
        <p:spPr>
          <a:xfrm>
            <a:off x="1871472" y="413918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0C317-3B02-C2AC-1C33-F4241C89F9EA}"/>
              </a:ext>
            </a:extLst>
          </p:cNvPr>
          <p:cNvCxnSpPr/>
          <p:nvPr/>
        </p:nvCxnSpPr>
        <p:spPr>
          <a:xfrm>
            <a:off x="1871472" y="432206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AB7312-4AF5-C016-5757-72C4924DFC8C}"/>
              </a:ext>
            </a:extLst>
          </p:cNvPr>
          <p:cNvCxnSpPr/>
          <p:nvPr/>
        </p:nvCxnSpPr>
        <p:spPr>
          <a:xfrm>
            <a:off x="1871472" y="4419600"/>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69AF7F-47C2-B9AD-F240-80A75EEAF6A6}"/>
              </a:ext>
            </a:extLst>
          </p:cNvPr>
          <p:cNvCxnSpPr/>
          <p:nvPr/>
        </p:nvCxnSpPr>
        <p:spPr>
          <a:xfrm>
            <a:off x="1871472" y="4239768"/>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E15FA8-91C7-1BAC-F96F-1E42EA635289}"/>
              </a:ext>
            </a:extLst>
          </p:cNvPr>
          <p:cNvCxnSpPr/>
          <p:nvPr/>
        </p:nvCxnSpPr>
        <p:spPr>
          <a:xfrm>
            <a:off x="609600" y="2228088"/>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FAA20F-16A1-5145-80A3-57BAA8707720}"/>
              </a:ext>
            </a:extLst>
          </p:cNvPr>
          <p:cNvCxnSpPr/>
          <p:nvPr/>
        </p:nvCxnSpPr>
        <p:spPr>
          <a:xfrm>
            <a:off x="609600" y="2319528"/>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0454E0-916C-B3CD-F272-A542287C7ADE}"/>
              </a:ext>
            </a:extLst>
          </p:cNvPr>
          <p:cNvCxnSpPr/>
          <p:nvPr/>
        </p:nvCxnSpPr>
        <p:spPr>
          <a:xfrm>
            <a:off x="609600" y="241706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8F2F63-7812-602D-3BEC-1E67C18C3804}"/>
              </a:ext>
            </a:extLst>
          </p:cNvPr>
          <p:cNvCxnSpPr/>
          <p:nvPr/>
        </p:nvCxnSpPr>
        <p:spPr>
          <a:xfrm>
            <a:off x="609600" y="250850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29421E-9A9C-77A5-14E0-6F0CDCD738BC}"/>
              </a:ext>
            </a:extLst>
          </p:cNvPr>
          <p:cNvCxnSpPr/>
          <p:nvPr/>
        </p:nvCxnSpPr>
        <p:spPr>
          <a:xfrm>
            <a:off x="609600" y="2618232"/>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CAE318-1C72-C051-350B-CAC61E505AEC}"/>
              </a:ext>
            </a:extLst>
          </p:cNvPr>
          <p:cNvCxnSpPr/>
          <p:nvPr/>
        </p:nvCxnSpPr>
        <p:spPr>
          <a:xfrm>
            <a:off x="609600" y="2709672"/>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C67E195-30B0-C9A0-958A-8AC8FC237E3A}"/>
              </a:ext>
            </a:extLst>
          </p:cNvPr>
          <p:cNvCxnSpPr/>
          <p:nvPr/>
        </p:nvCxnSpPr>
        <p:spPr>
          <a:xfrm>
            <a:off x="609600" y="2801112"/>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2B3E-03E1-D148-EA74-E61587997C47}"/>
              </a:ext>
            </a:extLst>
          </p:cNvPr>
          <p:cNvCxnSpPr/>
          <p:nvPr/>
        </p:nvCxnSpPr>
        <p:spPr>
          <a:xfrm>
            <a:off x="609600" y="2892552"/>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3563B8-8DE5-F25E-3445-B967B3BEF923}"/>
              </a:ext>
            </a:extLst>
          </p:cNvPr>
          <p:cNvCxnSpPr/>
          <p:nvPr/>
        </p:nvCxnSpPr>
        <p:spPr>
          <a:xfrm>
            <a:off x="609600" y="3011424"/>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89A636-0CDE-EA01-1280-AB36D5236C26}"/>
              </a:ext>
            </a:extLst>
          </p:cNvPr>
          <p:cNvCxnSpPr/>
          <p:nvPr/>
        </p:nvCxnSpPr>
        <p:spPr>
          <a:xfrm>
            <a:off x="4084320" y="1859280"/>
            <a:ext cx="79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ctagon 1">
            <a:extLst>
              <a:ext uri="{FF2B5EF4-FFF2-40B4-BE49-F238E27FC236}">
                <a16:creationId xmlns:a16="http://schemas.microsoft.com/office/drawing/2014/main" id="{DFF58996-0499-7DCD-64D2-11D3D99A8CA5}"/>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
        <p:nvSpPr>
          <p:cNvPr id="23" name="Speech Bubble: Rectangle with Corners Rounded 22">
            <a:extLst>
              <a:ext uri="{FF2B5EF4-FFF2-40B4-BE49-F238E27FC236}">
                <a16:creationId xmlns:a16="http://schemas.microsoft.com/office/drawing/2014/main" id="{AE8A7814-D980-BF72-B8DF-794E2A6C7F8B}"/>
              </a:ext>
            </a:extLst>
          </p:cNvPr>
          <p:cNvSpPr/>
          <p:nvPr/>
        </p:nvSpPr>
        <p:spPr>
          <a:xfrm>
            <a:off x="3571180" y="5492057"/>
            <a:ext cx="2704114" cy="790030"/>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Optional data items removed</a:t>
            </a:r>
          </a:p>
        </p:txBody>
      </p:sp>
    </p:spTree>
    <p:extLst>
      <p:ext uri="{BB962C8B-B14F-4D97-AF65-F5344CB8AC3E}">
        <p14:creationId xmlns:p14="http://schemas.microsoft.com/office/powerpoint/2010/main" val="12736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1016582"/>
            <a:ext cx="8490270" cy="871806"/>
          </a:xfrm>
        </p:spPr>
        <p:txBody>
          <a:bodyPr/>
          <a:lstStyle/>
          <a:p>
            <a:r>
              <a:rPr lang="en-US"/>
              <a:t>Agenda</a:t>
            </a:r>
            <a:endParaRPr lang="en-GB"/>
          </a:p>
        </p:txBody>
      </p:sp>
      <p:sp>
        <p:nvSpPr>
          <p:cNvPr id="4" name="Text Placeholder 3"/>
          <p:cNvSpPr>
            <a:spLocks noGrp="1"/>
          </p:cNvSpPr>
          <p:nvPr>
            <p:ph type="body" sz="quarter" idx="10"/>
          </p:nvPr>
        </p:nvSpPr>
        <p:spPr>
          <a:xfrm>
            <a:off x="360000" y="1944688"/>
            <a:ext cx="8490270" cy="4143548"/>
          </a:xfrm>
        </p:spPr>
        <p:txBody>
          <a:bodyPr/>
          <a:lstStyle/>
          <a:p>
            <a:r>
              <a:rPr lang="en-GB" dirty="0"/>
              <a:t>Walk through AOR / TNE data major review proposals </a:t>
            </a:r>
          </a:p>
          <a:p>
            <a:r>
              <a:rPr lang="en-GB" dirty="0"/>
              <a:t>Types of provision and what else was suggested in the consultation? </a:t>
            </a:r>
          </a:p>
          <a:p>
            <a:r>
              <a:rPr lang="en-US" dirty="0"/>
              <a:t>Discussion: how to “move” of students between the AOR record and the Student record </a:t>
            </a:r>
          </a:p>
          <a:p>
            <a:r>
              <a:rPr lang="en-GB" dirty="0"/>
              <a:t>Other things that could affect future timelines</a:t>
            </a:r>
          </a:p>
        </p:txBody>
      </p:sp>
      <p:pic>
        <p:nvPicPr>
          <p:cNvPr id="2" name="Picture 1" descr="Logo&#10;&#10;Description automatically generated">
            <a:extLst>
              <a:ext uri="{FF2B5EF4-FFF2-40B4-BE49-F238E27FC236}">
                <a16:creationId xmlns:a16="http://schemas.microsoft.com/office/drawing/2014/main" id="{2235095E-1C6D-9DC4-7E99-D5E67490B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402" y="340830"/>
            <a:ext cx="857868" cy="428934"/>
          </a:xfrm>
          <a:prstGeom prst="rect">
            <a:avLst/>
          </a:prstGeom>
        </p:spPr>
      </p:pic>
    </p:spTree>
    <p:extLst>
      <p:ext uri="{BB962C8B-B14F-4D97-AF65-F5344CB8AC3E}">
        <p14:creationId xmlns:p14="http://schemas.microsoft.com/office/powerpoint/2010/main" val="239825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Optional data items</a:t>
            </a:r>
            <a:endParaRPr lang="en-US"/>
          </a:p>
        </p:txBody>
      </p:sp>
      <p:graphicFrame>
        <p:nvGraphicFramePr>
          <p:cNvPr id="9" name="Table 9">
            <a:extLst>
              <a:ext uri="{FF2B5EF4-FFF2-40B4-BE49-F238E27FC236}">
                <a16:creationId xmlns:a16="http://schemas.microsoft.com/office/drawing/2014/main" id="{0ACB2F18-8548-589F-543B-EAE608CC5FA4}"/>
              </a:ext>
            </a:extLst>
          </p:cNvPr>
          <p:cNvGraphicFramePr>
            <a:graphicFrameLocks noGrp="1"/>
          </p:cNvGraphicFramePr>
          <p:nvPr>
            <p:extLst>
              <p:ext uri="{D42A27DB-BD31-4B8C-83A1-F6EECF244321}">
                <p14:modId xmlns:p14="http://schemas.microsoft.com/office/powerpoint/2010/main" val="1609948051"/>
              </p:ext>
            </p:extLst>
          </p:nvPr>
        </p:nvGraphicFramePr>
        <p:xfrm>
          <a:off x="720970" y="2215661"/>
          <a:ext cx="7350370" cy="3720915"/>
        </p:xfrm>
        <a:graphic>
          <a:graphicData uri="http://schemas.openxmlformats.org/drawingml/2006/table">
            <a:tbl>
              <a:tblPr firstRow="1" bandRow="1">
                <a:tableStyleId>{F5AB1C69-6EDB-4FF4-983F-18BD219EF322}</a:tableStyleId>
              </a:tblPr>
              <a:tblGrid>
                <a:gridCol w="1865838">
                  <a:extLst>
                    <a:ext uri="{9D8B030D-6E8A-4147-A177-3AD203B41FA5}">
                      <a16:colId xmlns:a16="http://schemas.microsoft.com/office/drawing/2014/main" val="2807387852"/>
                    </a:ext>
                  </a:extLst>
                </a:gridCol>
                <a:gridCol w="1809346">
                  <a:extLst>
                    <a:ext uri="{9D8B030D-6E8A-4147-A177-3AD203B41FA5}">
                      <a16:colId xmlns:a16="http://schemas.microsoft.com/office/drawing/2014/main" val="3787136570"/>
                    </a:ext>
                  </a:extLst>
                </a:gridCol>
                <a:gridCol w="1837593">
                  <a:extLst>
                    <a:ext uri="{9D8B030D-6E8A-4147-A177-3AD203B41FA5}">
                      <a16:colId xmlns:a16="http://schemas.microsoft.com/office/drawing/2014/main" val="890167902"/>
                    </a:ext>
                  </a:extLst>
                </a:gridCol>
                <a:gridCol w="1837593">
                  <a:extLst>
                    <a:ext uri="{9D8B030D-6E8A-4147-A177-3AD203B41FA5}">
                      <a16:colId xmlns:a16="http://schemas.microsoft.com/office/drawing/2014/main" val="3582133187"/>
                    </a:ext>
                  </a:extLst>
                </a:gridCol>
              </a:tblGrid>
              <a:tr h="937260">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Derive Programme type</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Collect Programme type</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Collect Venue </a:t>
                      </a:r>
                    </a:p>
                    <a:p>
                      <a:pPr algn="ctr"/>
                      <a:r>
                        <a:rPr lang="en-GB" sz="2000"/>
                        <a:t>type</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168074"/>
                  </a:ext>
                </a:extLst>
              </a:tr>
              <a:tr h="543015">
                <a:tc>
                  <a:txBody>
                    <a:bodyPr/>
                    <a:lstStyle/>
                    <a:p>
                      <a:r>
                        <a:rPr lang="en-GB" sz="2000"/>
                        <a:t>Option 1</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659867"/>
                  </a:ext>
                </a:extLst>
              </a:tr>
              <a:tr h="543015">
                <a:tc>
                  <a:txBody>
                    <a:bodyPr/>
                    <a:lstStyle/>
                    <a:p>
                      <a:r>
                        <a:rPr lang="en-GB" sz="2000"/>
                        <a:t>Option 2</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Mandatory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804181"/>
                  </a:ext>
                </a:extLst>
              </a:tr>
              <a:tr h="543015">
                <a:tc>
                  <a:txBody>
                    <a:bodyPr/>
                    <a:lstStyle/>
                    <a:p>
                      <a:r>
                        <a:rPr lang="en-GB" sz="2000"/>
                        <a:t>Option 3</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Optional</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597748"/>
                  </a:ext>
                </a:extLst>
              </a:tr>
              <a:tr h="543015">
                <a:tc>
                  <a:txBody>
                    <a:bodyPr/>
                    <a:lstStyle/>
                    <a:p>
                      <a:r>
                        <a:rPr lang="en-GB" sz="2000"/>
                        <a:t>Option 4</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Mandatory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Mandatory</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067717"/>
                  </a:ext>
                </a:extLst>
              </a:tr>
              <a:tr h="543015">
                <a:tc>
                  <a:txBody>
                    <a:bodyPr/>
                    <a:lstStyle/>
                    <a:p>
                      <a:r>
                        <a:rPr lang="en-GB" sz="2000"/>
                        <a:t>Option 5</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a:t>Optional</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a:t>Optional</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878515"/>
                  </a:ext>
                </a:extLst>
              </a:tr>
            </a:tbl>
          </a:graphicData>
        </a:graphic>
      </p:graphicFrame>
      <p:sp>
        <p:nvSpPr>
          <p:cNvPr id="3" name="Octagon 2">
            <a:extLst>
              <a:ext uri="{FF2B5EF4-FFF2-40B4-BE49-F238E27FC236}">
                <a16:creationId xmlns:a16="http://schemas.microsoft.com/office/drawing/2014/main" id="{41F0893E-9FA1-D33F-10FD-CAE8339A5380}"/>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
        <p:nvSpPr>
          <p:cNvPr id="6" name="Speech Bubble: Rectangle with Corners Rounded 5">
            <a:extLst>
              <a:ext uri="{FF2B5EF4-FFF2-40B4-BE49-F238E27FC236}">
                <a16:creationId xmlns:a16="http://schemas.microsoft.com/office/drawing/2014/main" id="{2D3E2A79-8018-211D-CFFC-C695F19761AA}"/>
              </a:ext>
            </a:extLst>
          </p:cNvPr>
          <p:cNvSpPr/>
          <p:nvPr/>
        </p:nvSpPr>
        <p:spPr>
          <a:xfrm>
            <a:off x="145430" y="1488300"/>
            <a:ext cx="2704114" cy="1454722"/>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The new programme type will be derived for England and Wales</a:t>
            </a:r>
          </a:p>
        </p:txBody>
      </p:sp>
      <p:sp>
        <p:nvSpPr>
          <p:cNvPr id="7" name="Rectangle: Rounded Corners 6">
            <a:extLst>
              <a:ext uri="{FF2B5EF4-FFF2-40B4-BE49-F238E27FC236}">
                <a16:creationId xmlns:a16="http://schemas.microsoft.com/office/drawing/2014/main" id="{B3D78ECA-025A-CF8A-FA0E-D27B11414EC3}"/>
              </a:ext>
            </a:extLst>
          </p:cNvPr>
          <p:cNvSpPr/>
          <p:nvPr/>
        </p:nvSpPr>
        <p:spPr>
          <a:xfrm>
            <a:off x="585216" y="3182112"/>
            <a:ext cx="7653528" cy="630936"/>
          </a:xfrm>
          <a:prstGeom prst="roundRect">
            <a:avLst/>
          </a:prstGeom>
          <a:noFill/>
          <a:ln w="57150">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55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dirty="0"/>
              <a:t>Derivation</a:t>
            </a:r>
            <a:endParaRPr lang="en-US" dirty="0"/>
          </a:p>
        </p:txBody>
      </p:sp>
      <p:sp>
        <p:nvSpPr>
          <p:cNvPr id="3" name="Octagon 2">
            <a:extLst>
              <a:ext uri="{FF2B5EF4-FFF2-40B4-BE49-F238E27FC236}">
                <a16:creationId xmlns:a16="http://schemas.microsoft.com/office/drawing/2014/main" id="{8E5961A1-0B27-5BDE-7539-3BC9CC7BC708}"/>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graphicFrame>
        <p:nvGraphicFramePr>
          <p:cNvPr id="4" name="Table 3">
            <a:extLst>
              <a:ext uri="{FF2B5EF4-FFF2-40B4-BE49-F238E27FC236}">
                <a16:creationId xmlns:a16="http://schemas.microsoft.com/office/drawing/2014/main" id="{A5458621-5130-D29D-B007-975F1C69913E}"/>
              </a:ext>
            </a:extLst>
          </p:cNvPr>
          <p:cNvGraphicFramePr>
            <a:graphicFrameLocks noGrp="1"/>
          </p:cNvGraphicFramePr>
          <p:nvPr>
            <p:extLst>
              <p:ext uri="{D42A27DB-BD31-4B8C-83A1-F6EECF244321}">
                <p14:modId xmlns:p14="http://schemas.microsoft.com/office/powerpoint/2010/main" val="1455274888"/>
              </p:ext>
            </p:extLst>
          </p:nvPr>
        </p:nvGraphicFramePr>
        <p:xfrm>
          <a:off x="426270" y="2091413"/>
          <a:ext cx="8424000" cy="4145280"/>
        </p:xfrm>
        <a:graphic>
          <a:graphicData uri="http://schemas.openxmlformats.org/drawingml/2006/table">
            <a:tbl>
              <a:tblPr firstRow="1" firstCol="1" bandRow="1">
                <a:tableStyleId>{1FECB4D8-DB02-4DC6-A0A2-4F2EBAE1DC90}</a:tableStyleId>
              </a:tblPr>
              <a:tblGrid>
                <a:gridCol w="1422064">
                  <a:extLst>
                    <a:ext uri="{9D8B030D-6E8A-4147-A177-3AD203B41FA5}">
                      <a16:colId xmlns:a16="http://schemas.microsoft.com/office/drawing/2014/main" val="3930987171"/>
                    </a:ext>
                  </a:extLst>
                </a:gridCol>
                <a:gridCol w="1469715">
                  <a:extLst>
                    <a:ext uri="{9D8B030D-6E8A-4147-A177-3AD203B41FA5}">
                      <a16:colId xmlns:a16="http://schemas.microsoft.com/office/drawing/2014/main" val="2946179478"/>
                    </a:ext>
                  </a:extLst>
                </a:gridCol>
                <a:gridCol w="1731331">
                  <a:extLst>
                    <a:ext uri="{9D8B030D-6E8A-4147-A177-3AD203B41FA5}">
                      <a16:colId xmlns:a16="http://schemas.microsoft.com/office/drawing/2014/main" val="1889188453"/>
                    </a:ext>
                  </a:extLst>
                </a:gridCol>
                <a:gridCol w="3800890">
                  <a:extLst>
                    <a:ext uri="{9D8B030D-6E8A-4147-A177-3AD203B41FA5}">
                      <a16:colId xmlns:a16="http://schemas.microsoft.com/office/drawing/2014/main" val="3250968025"/>
                    </a:ext>
                  </a:extLst>
                </a:gridCol>
              </a:tblGrid>
              <a:tr h="713643">
                <a:tc>
                  <a:txBody>
                    <a:bodyPr/>
                    <a:lstStyle/>
                    <a:p>
                      <a:pPr fontAlgn="base"/>
                      <a:r>
                        <a:rPr lang="en-GB" sz="1600" dirty="0">
                          <a:effectLst/>
                        </a:rPr>
                        <a:t>Registration</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b="1" dirty="0">
                          <a:effectLst/>
                        </a:rPr>
                        <a:t>Awarding Body</a:t>
                      </a:r>
                      <a:endParaRPr lang="en-GB"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b="1" dirty="0" err="1">
                          <a:effectLst/>
                        </a:rPr>
                        <a:t>CourseRole</a:t>
                      </a:r>
                      <a:r>
                        <a:rPr lang="en-GB" sz="1600" b="1" dirty="0">
                          <a:effectLst/>
                        </a:rPr>
                        <a:t> 202 Delivery Organisation</a:t>
                      </a:r>
                      <a:endParaRPr lang="en-GB"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b="1" dirty="0">
                          <a:effectLst/>
                        </a:rPr>
                        <a:t>What does this mean for type of provision?</a:t>
                      </a:r>
                      <a:endParaRPr lang="en-GB"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499173"/>
                  </a:ext>
                </a:extLst>
              </a:tr>
              <a:tr h="475762">
                <a:tc>
                  <a:txBody>
                    <a:bodyPr/>
                    <a:lstStyle/>
                    <a:p>
                      <a:pPr fontAlgn="base"/>
                      <a:r>
                        <a:rPr lang="en-GB" sz="1600" b="0" dirty="0">
                          <a:effectLst/>
                        </a:rPr>
                        <a:t>Yes (or Yes plus others)</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 (or Yes plus others)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 plus others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Partnership programme </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31400"/>
                  </a:ext>
                </a:extLst>
              </a:tr>
              <a:tr h="237881">
                <a:tc>
                  <a:txBody>
                    <a:bodyPr/>
                    <a:lstStyle/>
                    <a:p>
                      <a:pPr fontAlgn="base"/>
                      <a:r>
                        <a:rPr lang="en-GB" sz="1600" b="0" dirty="0">
                          <a:effectLst/>
                        </a:rPr>
                        <a:t>Yes</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Independent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2816692"/>
                  </a:ext>
                </a:extLst>
              </a:tr>
              <a:tr h="475762">
                <a:tc>
                  <a:txBody>
                    <a:bodyPr/>
                    <a:lstStyle/>
                    <a:p>
                      <a:pPr fontAlgn="base"/>
                      <a:r>
                        <a:rPr lang="en-GB" sz="1600" b="0">
                          <a:effectLst/>
                        </a:rPr>
                        <a:t>Yes</a:t>
                      </a:r>
                      <a:endParaRPr lang="en-GB" sz="1600" b="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 plus others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Partnership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0699198"/>
                  </a:ext>
                </a:extLst>
              </a:tr>
              <a:tr h="237881">
                <a:tc>
                  <a:txBody>
                    <a:bodyPr/>
                    <a:lstStyle/>
                    <a:p>
                      <a:pPr fontAlgn="base"/>
                      <a:r>
                        <a:rPr lang="en-GB" sz="1600" b="0" dirty="0">
                          <a:effectLst/>
                        </a:rPr>
                        <a:t>Yes</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Franchised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246591"/>
                  </a:ext>
                </a:extLst>
              </a:tr>
              <a:tr h="475762">
                <a:tc>
                  <a:txBody>
                    <a:bodyPr/>
                    <a:lstStyle/>
                    <a:p>
                      <a:pPr fontAlgn="base"/>
                      <a:r>
                        <a:rPr lang="en-GB" sz="1600" b="0" dirty="0">
                          <a:effectLst/>
                        </a:rPr>
                        <a:t>Yes</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 plus others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dirty="0">
                          <a:effectLst/>
                        </a:rPr>
                        <a:t>No</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Franchised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3229769"/>
                  </a:ext>
                </a:extLst>
              </a:tr>
              <a:tr h="237881">
                <a:tc>
                  <a:txBody>
                    <a:bodyPr/>
                    <a:lstStyle/>
                    <a:p>
                      <a:pPr fontAlgn="base"/>
                      <a:r>
                        <a:rPr lang="en-GB" sz="1600" b="0" dirty="0">
                          <a:effectLst/>
                        </a:rPr>
                        <a:t>Yes</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Partnership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9305129"/>
                  </a:ext>
                </a:extLst>
              </a:tr>
              <a:tr h="237881">
                <a:tc>
                  <a:txBody>
                    <a:bodyPr/>
                    <a:lstStyle/>
                    <a:p>
                      <a:pPr fontAlgn="base"/>
                      <a:r>
                        <a:rPr lang="en-GB" sz="1600" b="0" dirty="0">
                          <a:effectLst/>
                        </a:rPr>
                        <a:t>Yes</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Franchised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669246"/>
                  </a:ext>
                </a:extLst>
              </a:tr>
              <a:tr h="237881">
                <a:tc>
                  <a:txBody>
                    <a:bodyPr/>
                    <a:lstStyle/>
                    <a:p>
                      <a:pPr fontAlgn="base"/>
                      <a:r>
                        <a:rPr lang="en-GB" sz="1600" b="0" dirty="0">
                          <a:effectLst/>
                        </a:rPr>
                        <a:t>No</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Validated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3553574"/>
                  </a:ext>
                </a:extLst>
              </a:tr>
              <a:tr h="237881">
                <a:tc>
                  <a:txBody>
                    <a:bodyPr/>
                    <a:lstStyle/>
                    <a:p>
                      <a:pPr fontAlgn="base"/>
                      <a:r>
                        <a:rPr lang="en-GB" sz="1600" b="0" dirty="0">
                          <a:effectLst/>
                        </a:rPr>
                        <a:t>No</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Partnership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07055"/>
                  </a:ext>
                </a:extLst>
              </a:tr>
              <a:tr h="237881">
                <a:tc>
                  <a:txBody>
                    <a:bodyPr/>
                    <a:lstStyle/>
                    <a:p>
                      <a:pPr fontAlgn="base"/>
                      <a:r>
                        <a:rPr lang="en-GB" sz="1600" b="0" dirty="0">
                          <a:effectLst/>
                        </a:rPr>
                        <a:t>No</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Yes</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Partnership programme</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216664"/>
                  </a:ext>
                </a:extLst>
              </a:tr>
              <a:tr h="237881">
                <a:tc>
                  <a:txBody>
                    <a:bodyPr/>
                    <a:lstStyle/>
                    <a:p>
                      <a:pPr fontAlgn="base"/>
                      <a:r>
                        <a:rPr lang="en-GB" sz="1600" b="0" dirty="0">
                          <a:effectLst/>
                        </a:rPr>
                        <a:t>No</a:t>
                      </a:r>
                      <a:endParaRPr lang="en-GB" sz="1600" b="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a:effectLst/>
                        </a:rPr>
                        <a:t>No</a:t>
                      </a:r>
                      <a:endParaRPr lang="en-GB"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fontAlgn="base"/>
                      <a:r>
                        <a:rPr lang="en-GB" sz="1600" dirty="0">
                          <a:effectLst/>
                        </a:rPr>
                        <a:t>Not returned in the record</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374537"/>
                  </a:ext>
                </a:extLst>
              </a:tr>
            </a:tbl>
          </a:graphicData>
        </a:graphic>
      </p:graphicFrame>
      <p:sp>
        <p:nvSpPr>
          <p:cNvPr id="9" name="TextBox 8">
            <a:extLst>
              <a:ext uri="{FF2B5EF4-FFF2-40B4-BE49-F238E27FC236}">
                <a16:creationId xmlns:a16="http://schemas.microsoft.com/office/drawing/2014/main" id="{D5951796-52F6-6382-92C9-B49C15496068}"/>
              </a:ext>
            </a:extLst>
          </p:cNvPr>
          <p:cNvSpPr txBox="1"/>
          <p:nvPr/>
        </p:nvSpPr>
        <p:spPr>
          <a:xfrm>
            <a:off x="5909912" y="1215476"/>
            <a:ext cx="2874088" cy="646331"/>
          </a:xfrm>
          <a:prstGeom prst="rect">
            <a:avLst/>
          </a:prstGeom>
          <a:noFill/>
        </p:spPr>
        <p:txBody>
          <a:bodyPr wrap="square">
            <a:spAutoFit/>
          </a:bodyPr>
          <a:lstStyle/>
          <a:p>
            <a:pPr fontAlgn="base"/>
            <a:r>
              <a:rPr lang="en-GB" sz="1800" dirty="0">
                <a:effectLst/>
              </a:rPr>
              <a:t>Yes = reporting provider</a:t>
            </a:r>
          </a:p>
          <a:p>
            <a:pPr fontAlgn="base"/>
            <a:r>
              <a:rPr lang="en-GB" sz="1800" dirty="0">
                <a:effectLst/>
              </a:rPr>
              <a:t>No = another organisation</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1114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Proposal 4: timing of the return</a:t>
            </a:r>
            <a:endParaRPr lang="en-US"/>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GB" dirty="0"/>
              <a:t>Once a year, covering 1 August – 31 July period</a:t>
            </a:r>
          </a:p>
          <a:p>
            <a:endParaRPr lang="en-GB" dirty="0"/>
          </a:p>
          <a:p>
            <a:r>
              <a:rPr lang="en-GB" dirty="0"/>
              <a:t>Twice a year, to fit in with the Student record timescales</a:t>
            </a:r>
          </a:p>
          <a:p>
            <a:pPr lvl="1"/>
            <a:r>
              <a:rPr lang="en-GB" dirty="0"/>
              <a:t>the first reference period 1 August until 1 December </a:t>
            </a:r>
          </a:p>
          <a:p>
            <a:pPr lvl="1"/>
            <a:r>
              <a:rPr lang="en-GB" dirty="0"/>
              <a:t>the second reference period 2 December until 31 July</a:t>
            </a:r>
          </a:p>
        </p:txBody>
      </p:sp>
      <p:sp>
        <p:nvSpPr>
          <p:cNvPr id="4" name="Speech Bubble: Rectangle with Corners Rounded 3">
            <a:extLst>
              <a:ext uri="{FF2B5EF4-FFF2-40B4-BE49-F238E27FC236}">
                <a16:creationId xmlns:a16="http://schemas.microsoft.com/office/drawing/2014/main" id="{7927D62C-5E16-887E-FB5D-3353658E0DE5}"/>
              </a:ext>
            </a:extLst>
          </p:cNvPr>
          <p:cNvSpPr/>
          <p:nvPr/>
        </p:nvSpPr>
        <p:spPr>
          <a:xfrm>
            <a:off x="6079886" y="4364963"/>
            <a:ext cx="2704114" cy="1789775"/>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As in-year has been delayed, no decision made on this as yet</a:t>
            </a:r>
          </a:p>
        </p:txBody>
      </p:sp>
      <p:sp>
        <p:nvSpPr>
          <p:cNvPr id="5" name="Octagon 4">
            <a:extLst>
              <a:ext uri="{FF2B5EF4-FFF2-40B4-BE49-F238E27FC236}">
                <a16:creationId xmlns:a16="http://schemas.microsoft.com/office/drawing/2014/main" id="{F18257A5-3BD8-6651-4891-0B08A258D96A}"/>
              </a:ext>
            </a:extLst>
          </p:cNvPr>
          <p:cNvSpPr/>
          <p:nvPr/>
        </p:nvSpPr>
        <p:spPr>
          <a:xfrm>
            <a:off x="6275294" y="242877"/>
            <a:ext cx="1443317" cy="747124"/>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England / Wales</a:t>
            </a:r>
            <a:endParaRPr lang="en-US" dirty="0"/>
          </a:p>
        </p:txBody>
      </p:sp>
    </p:spTree>
    <p:extLst>
      <p:ext uri="{BB962C8B-B14F-4D97-AF65-F5344CB8AC3E}">
        <p14:creationId xmlns:p14="http://schemas.microsoft.com/office/powerpoint/2010/main" val="214297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D6ED-92C8-66AB-B94D-D1C3D8A991D9}"/>
              </a:ext>
            </a:extLst>
          </p:cNvPr>
          <p:cNvSpPr>
            <a:spLocks noGrp="1"/>
          </p:cNvSpPr>
          <p:nvPr>
            <p:ph type="title"/>
          </p:nvPr>
        </p:nvSpPr>
        <p:spPr/>
        <p:txBody>
          <a:bodyPr/>
          <a:lstStyle/>
          <a:p>
            <a:r>
              <a:rPr lang="en-GB" dirty="0"/>
              <a:t>Free text field amendment</a:t>
            </a:r>
            <a:endParaRPr lang="en-US" dirty="0"/>
          </a:p>
        </p:txBody>
      </p:sp>
    </p:spTree>
    <p:extLst>
      <p:ext uri="{BB962C8B-B14F-4D97-AF65-F5344CB8AC3E}">
        <p14:creationId xmlns:p14="http://schemas.microsoft.com/office/powerpoint/2010/main" val="227688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5282-2D82-46A0-9CAC-214EA64111EA}"/>
              </a:ext>
            </a:extLst>
          </p:cNvPr>
          <p:cNvSpPr>
            <a:spLocks noGrp="1"/>
          </p:cNvSpPr>
          <p:nvPr>
            <p:ph type="title"/>
          </p:nvPr>
        </p:nvSpPr>
        <p:spPr/>
        <p:txBody>
          <a:bodyPr/>
          <a:lstStyle/>
          <a:p>
            <a:r>
              <a:rPr lang="en-GB" dirty="0"/>
              <a:t>Organisation name proposal</a:t>
            </a:r>
          </a:p>
        </p:txBody>
      </p:sp>
      <p:sp>
        <p:nvSpPr>
          <p:cNvPr id="3" name="Text Placeholder 2">
            <a:extLst>
              <a:ext uri="{FF2B5EF4-FFF2-40B4-BE49-F238E27FC236}">
                <a16:creationId xmlns:a16="http://schemas.microsoft.com/office/drawing/2014/main" id="{372241F5-BE09-7CB2-C05A-48C47E164A6D}"/>
              </a:ext>
            </a:extLst>
          </p:cNvPr>
          <p:cNvSpPr>
            <a:spLocks noGrp="1"/>
          </p:cNvSpPr>
          <p:nvPr>
            <p:ph type="body" sz="quarter" idx="10"/>
          </p:nvPr>
        </p:nvSpPr>
        <p:spPr/>
        <p:txBody>
          <a:bodyPr/>
          <a:lstStyle/>
          <a:p>
            <a:r>
              <a:rPr lang="en-US" dirty="0"/>
              <a:t>Reporting providers </a:t>
            </a:r>
            <a:r>
              <a:rPr lang="en-US" b="1" dirty="0"/>
              <a:t>inform HESA </a:t>
            </a:r>
            <a:r>
              <a:rPr lang="en-US" dirty="0"/>
              <a:t>of any new partner organisations they need to include in their return</a:t>
            </a:r>
          </a:p>
          <a:p>
            <a:pPr lvl="1"/>
            <a:r>
              <a:rPr lang="en-US" dirty="0"/>
              <a:t>will publish guidance on the info we need to receive (use of trading names, </a:t>
            </a:r>
            <a:r>
              <a:rPr lang="en-US" dirty="0" err="1"/>
              <a:t>anglicised</a:t>
            </a:r>
            <a:r>
              <a:rPr lang="en-US" dirty="0"/>
              <a:t> versions where appropriate, etc.)</a:t>
            </a:r>
          </a:p>
          <a:p>
            <a:r>
              <a:rPr lang="en-US" dirty="0"/>
              <a:t>Partner organisations will be available as </a:t>
            </a:r>
            <a:r>
              <a:rPr lang="en-US" b="1" dirty="0"/>
              <a:t>valid entries</a:t>
            </a:r>
          </a:p>
          <a:p>
            <a:r>
              <a:rPr lang="en-US" dirty="0"/>
              <a:t>Will </a:t>
            </a:r>
            <a:r>
              <a:rPr lang="en-US" b="1" dirty="0"/>
              <a:t>publish guidance </a:t>
            </a:r>
            <a:r>
              <a:rPr lang="en-US" dirty="0"/>
              <a:t>that lists the partner organisations, including the name to be used for data returns, plus the partner’s location, any alternative names used, etc.</a:t>
            </a:r>
          </a:p>
          <a:p>
            <a:pPr lvl="1"/>
            <a:r>
              <a:rPr lang="en-US" dirty="0"/>
              <a:t>If there was a name change, we would update the valid entry and include the previous name in guidance </a:t>
            </a:r>
          </a:p>
          <a:p>
            <a:r>
              <a:rPr lang="en-US" dirty="0"/>
              <a:t>Aim to </a:t>
            </a:r>
            <a:r>
              <a:rPr lang="en-US" dirty="0" err="1"/>
              <a:t>finalise</a:t>
            </a:r>
            <a:r>
              <a:rPr lang="en-US" dirty="0"/>
              <a:t> the list of partner organisations shortly after the </a:t>
            </a:r>
            <a:r>
              <a:rPr lang="en-US" b="1" dirty="0"/>
              <a:t>end of the reference period</a:t>
            </a:r>
          </a:p>
        </p:txBody>
      </p:sp>
    </p:spTree>
    <p:extLst>
      <p:ext uri="{BB962C8B-B14F-4D97-AF65-F5344CB8AC3E}">
        <p14:creationId xmlns:p14="http://schemas.microsoft.com/office/powerpoint/2010/main" val="3574059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D6ED-92C8-66AB-B94D-D1C3D8A991D9}"/>
              </a:ext>
            </a:extLst>
          </p:cNvPr>
          <p:cNvSpPr>
            <a:spLocks noGrp="1"/>
          </p:cNvSpPr>
          <p:nvPr>
            <p:ph type="title"/>
          </p:nvPr>
        </p:nvSpPr>
        <p:spPr/>
        <p:txBody>
          <a:bodyPr/>
          <a:lstStyle/>
          <a:p>
            <a:r>
              <a:rPr lang="en-GB"/>
              <a:t>Northern Ireland / Scotland</a:t>
            </a:r>
            <a:endParaRPr lang="en-US"/>
          </a:p>
        </p:txBody>
      </p:sp>
    </p:spTree>
    <p:extLst>
      <p:ext uri="{BB962C8B-B14F-4D97-AF65-F5344CB8AC3E}">
        <p14:creationId xmlns:p14="http://schemas.microsoft.com/office/powerpoint/2010/main" val="333769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New data items</a:t>
            </a:r>
            <a:endParaRPr lang="en-US"/>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US" err="1"/>
              <a:t>Course.REGISTRATIONSTATUS</a:t>
            </a:r>
            <a:r>
              <a:rPr lang="en-US"/>
              <a:t> with valid entries: </a:t>
            </a:r>
          </a:p>
          <a:p>
            <a:pPr lvl="1"/>
            <a:r>
              <a:rPr lang="en-GB"/>
              <a:t>Registered and awarding qualification </a:t>
            </a:r>
          </a:p>
          <a:p>
            <a:pPr lvl="1"/>
            <a:r>
              <a:rPr lang="en-GB"/>
              <a:t>Registered</a:t>
            </a:r>
          </a:p>
          <a:p>
            <a:pPr lvl="1"/>
            <a:r>
              <a:rPr lang="en-GB"/>
              <a:t>Awarding qualification</a:t>
            </a:r>
            <a:r>
              <a:rPr lang="en-GB" sz="2400" b="1" kern="1200">
                <a:solidFill>
                  <a:schemeClr val="lt1"/>
                </a:solidFill>
                <a:effectLst/>
                <a:latin typeface="+mn-lt"/>
                <a:ea typeface="+mn-ea"/>
                <a:cs typeface="+mn-cs"/>
              </a:rPr>
              <a:t>)</a:t>
            </a:r>
            <a:endParaRPr lang="en-US"/>
          </a:p>
          <a:p>
            <a:endParaRPr lang="en-GB"/>
          </a:p>
          <a:p>
            <a:r>
              <a:rPr lang="en-GB" err="1"/>
              <a:t>Course.DELIVERYSTATUS</a:t>
            </a:r>
            <a:r>
              <a:rPr lang="en-GB"/>
              <a:t> with valid entries:</a:t>
            </a:r>
          </a:p>
          <a:p>
            <a:pPr lvl="1"/>
            <a:r>
              <a:rPr lang="en-GB"/>
              <a:t>Delivering all of the teaching</a:t>
            </a:r>
          </a:p>
          <a:p>
            <a:pPr lvl="1"/>
            <a:r>
              <a:rPr lang="en-GB"/>
              <a:t>Delivering some of the teaching</a:t>
            </a:r>
          </a:p>
          <a:p>
            <a:endParaRPr lang="en-GB"/>
          </a:p>
          <a:p>
            <a:pPr lvl="1"/>
            <a:endParaRPr lang="en-US"/>
          </a:p>
        </p:txBody>
      </p:sp>
      <p:sp>
        <p:nvSpPr>
          <p:cNvPr id="5" name="Octagon 4">
            <a:extLst>
              <a:ext uri="{FF2B5EF4-FFF2-40B4-BE49-F238E27FC236}">
                <a16:creationId xmlns:a16="http://schemas.microsoft.com/office/drawing/2014/main" id="{A5AC5E2E-2461-BDB7-4ACD-2C1B372A9FD9}"/>
              </a:ext>
            </a:extLst>
          </p:cNvPr>
          <p:cNvSpPr/>
          <p:nvPr/>
        </p:nvSpPr>
        <p:spPr>
          <a:xfrm>
            <a:off x="6275294" y="242877"/>
            <a:ext cx="1443317" cy="7991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Ireland / Scotland</a:t>
            </a:r>
            <a:endParaRPr lang="en-US"/>
          </a:p>
        </p:txBody>
      </p:sp>
      <p:sp>
        <p:nvSpPr>
          <p:cNvPr id="4" name="Speech Bubble: Rectangle with Corners Rounded 3">
            <a:extLst>
              <a:ext uri="{FF2B5EF4-FFF2-40B4-BE49-F238E27FC236}">
                <a16:creationId xmlns:a16="http://schemas.microsoft.com/office/drawing/2014/main" id="{F8AF8B8A-F5FD-07AE-DC4D-F3F621AACFFE}"/>
              </a:ext>
            </a:extLst>
          </p:cNvPr>
          <p:cNvSpPr/>
          <p:nvPr/>
        </p:nvSpPr>
        <p:spPr>
          <a:xfrm>
            <a:off x="5644895" y="4447844"/>
            <a:ext cx="2704114" cy="1789775"/>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Considering collecting who is delivering the course (when not the reporting provider)</a:t>
            </a:r>
          </a:p>
        </p:txBody>
      </p:sp>
    </p:spTree>
    <p:extLst>
      <p:ext uri="{BB962C8B-B14F-4D97-AF65-F5344CB8AC3E}">
        <p14:creationId xmlns:p14="http://schemas.microsoft.com/office/powerpoint/2010/main" val="29221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New data items</a:t>
            </a:r>
            <a:endParaRPr lang="en-US"/>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US" b="1"/>
              <a:t>Provision</a:t>
            </a:r>
            <a:r>
              <a:rPr lang="en-US"/>
              <a:t> entity:</a:t>
            </a:r>
          </a:p>
          <a:p>
            <a:pPr lvl="1"/>
            <a:r>
              <a:rPr lang="en-US"/>
              <a:t># of students continuing study (HEADCOUNTSCS)</a:t>
            </a:r>
          </a:p>
          <a:p>
            <a:pPr lvl="1"/>
            <a:r>
              <a:rPr lang="en-US"/>
              <a:t># of students successfully completed (HEADCOUNTSSC)</a:t>
            </a:r>
          </a:p>
          <a:p>
            <a:pPr lvl="1"/>
            <a:r>
              <a:rPr lang="en-GB"/>
              <a:t># of students starting study (HEADCOUNTSSS)</a:t>
            </a:r>
          </a:p>
          <a:p>
            <a:pPr lvl="1"/>
            <a:r>
              <a:rPr lang="en-US"/>
              <a:t>Venue name (VENUENAME)</a:t>
            </a:r>
          </a:p>
          <a:p>
            <a:endParaRPr lang="en-GB"/>
          </a:p>
          <a:p>
            <a:r>
              <a:rPr lang="en-GB"/>
              <a:t>New </a:t>
            </a:r>
            <a:r>
              <a:rPr lang="en-GB" b="1"/>
              <a:t>Course</a:t>
            </a:r>
            <a:r>
              <a:rPr lang="en-GB"/>
              <a:t> entity created</a:t>
            </a:r>
          </a:p>
          <a:p>
            <a:r>
              <a:rPr lang="en-GB"/>
              <a:t>New </a:t>
            </a:r>
            <a:r>
              <a:rPr lang="en-GB" b="1"/>
              <a:t>Qualification subject </a:t>
            </a:r>
            <a:r>
              <a:rPr lang="en-GB"/>
              <a:t>entity with fields: </a:t>
            </a:r>
          </a:p>
          <a:p>
            <a:pPr lvl="1"/>
            <a:r>
              <a:rPr lang="en-GB"/>
              <a:t>Subject of the qualification (QUALSUBJECT) </a:t>
            </a:r>
          </a:p>
          <a:p>
            <a:pPr lvl="1"/>
            <a:r>
              <a:rPr lang="en-US"/>
              <a:t>Proportion allocated to each subject contributing to the qualification (QUALPROPORTION)</a:t>
            </a:r>
          </a:p>
        </p:txBody>
      </p:sp>
      <p:sp>
        <p:nvSpPr>
          <p:cNvPr id="5" name="Octagon 4">
            <a:extLst>
              <a:ext uri="{FF2B5EF4-FFF2-40B4-BE49-F238E27FC236}">
                <a16:creationId xmlns:a16="http://schemas.microsoft.com/office/drawing/2014/main" id="{E1FCD0C6-7558-DAC1-F151-CAD4BB4B9C2A}"/>
              </a:ext>
            </a:extLst>
          </p:cNvPr>
          <p:cNvSpPr/>
          <p:nvPr/>
        </p:nvSpPr>
        <p:spPr>
          <a:xfrm>
            <a:off x="6275294" y="242877"/>
            <a:ext cx="1443317" cy="7991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Ireland / Scotland</a:t>
            </a:r>
            <a:endParaRPr lang="en-US"/>
          </a:p>
        </p:txBody>
      </p:sp>
    </p:spTree>
    <p:extLst>
      <p:ext uri="{BB962C8B-B14F-4D97-AF65-F5344CB8AC3E}">
        <p14:creationId xmlns:p14="http://schemas.microsoft.com/office/powerpoint/2010/main" val="59801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New data items</a:t>
            </a:r>
            <a:endParaRPr lang="en-US"/>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GB" sz="2400" kern="1200" dirty="0" err="1">
                <a:solidFill>
                  <a:schemeClr val="dk1"/>
                </a:solidFill>
                <a:effectLst/>
                <a:latin typeface="+mn-lt"/>
                <a:ea typeface="+mn-ea"/>
                <a:cs typeface="+mn-cs"/>
              </a:rPr>
              <a:t>Provision.VENUETYPE</a:t>
            </a:r>
            <a:r>
              <a:rPr lang="en-GB" sz="2400" kern="1200" dirty="0">
                <a:solidFill>
                  <a:schemeClr val="dk1"/>
                </a:solidFill>
                <a:effectLst/>
                <a:latin typeface="+mn-lt"/>
                <a:ea typeface="+mn-ea"/>
                <a:cs typeface="+mn-cs"/>
              </a:rPr>
              <a:t> with valid entries:</a:t>
            </a:r>
          </a:p>
          <a:p>
            <a:pPr lvl="1"/>
            <a:r>
              <a:rPr lang="en-GB" kern="1200" dirty="0">
                <a:solidFill>
                  <a:schemeClr val="dk1"/>
                </a:solidFill>
                <a:effectLst/>
                <a:latin typeface="+mn-lt"/>
                <a:ea typeface="+mn-ea"/>
                <a:cs typeface="+mn-cs"/>
              </a:rPr>
              <a:t>International branch campus</a:t>
            </a:r>
          </a:p>
          <a:p>
            <a:pPr lvl="1"/>
            <a:r>
              <a:rPr lang="en-GB" kern="1200" dirty="0">
                <a:solidFill>
                  <a:schemeClr val="dk1"/>
                </a:solidFill>
                <a:effectLst/>
                <a:latin typeface="+mn-lt"/>
                <a:ea typeface="+mn-ea"/>
                <a:cs typeface="+mn-cs"/>
              </a:rPr>
              <a:t>Joint venture </a:t>
            </a:r>
          </a:p>
          <a:p>
            <a:pPr lvl="1"/>
            <a:r>
              <a:rPr lang="en-GB" kern="1200" dirty="0">
                <a:solidFill>
                  <a:schemeClr val="dk1"/>
                </a:solidFill>
                <a:effectLst/>
                <a:latin typeface="+mn-lt"/>
                <a:ea typeface="+mn-ea"/>
                <a:cs typeface="+mn-cs"/>
              </a:rPr>
              <a:t>Partner campus</a:t>
            </a:r>
          </a:p>
          <a:p>
            <a:pPr lvl="1"/>
            <a:r>
              <a:rPr lang="en-GB" kern="1200" dirty="0">
                <a:solidFill>
                  <a:schemeClr val="dk1"/>
                </a:solidFill>
                <a:effectLst/>
                <a:latin typeface="+mn-lt"/>
                <a:ea typeface="+mn-ea"/>
                <a:cs typeface="+mn-cs"/>
              </a:rPr>
              <a:t>Distance learning</a:t>
            </a:r>
          </a:p>
          <a:p>
            <a:endParaRPr lang="en-GB" dirty="0"/>
          </a:p>
          <a:p>
            <a:r>
              <a:rPr lang="en-GB" dirty="0" err="1"/>
              <a:t>Course.PROGRAMMETYPE</a:t>
            </a:r>
            <a:r>
              <a:rPr lang="en-GB" dirty="0"/>
              <a:t> with valid entries:</a:t>
            </a:r>
          </a:p>
          <a:p>
            <a:pPr lvl="1"/>
            <a:r>
              <a:rPr lang="en-GB" dirty="0"/>
              <a:t>Independent programme</a:t>
            </a:r>
          </a:p>
          <a:p>
            <a:pPr lvl="1"/>
            <a:r>
              <a:rPr lang="en-GB" dirty="0"/>
              <a:t>Partnership programme</a:t>
            </a:r>
          </a:p>
          <a:p>
            <a:pPr lvl="1"/>
            <a:r>
              <a:rPr lang="en-GB" dirty="0"/>
              <a:t>Franchised programme</a:t>
            </a:r>
          </a:p>
          <a:p>
            <a:pPr lvl="1"/>
            <a:r>
              <a:rPr lang="en-GB" dirty="0"/>
              <a:t>Validated programme</a:t>
            </a:r>
          </a:p>
          <a:p>
            <a:pPr lvl="1"/>
            <a:endParaRPr lang="en-GB" dirty="0"/>
          </a:p>
          <a:p>
            <a:pPr lvl="1"/>
            <a:endParaRPr lang="en-US" dirty="0"/>
          </a:p>
        </p:txBody>
      </p:sp>
      <p:sp>
        <p:nvSpPr>
          <p:cNvPr id="5" name="Octagon 4">
            <a:extLst>
              <a:ext uri="{FF2B5EF4-FFF2-40B4-BE49-F238E27FC236}">
                <a16:creationId xmlns:a16="http://schemas.microsoft.com/office/drawing/2014/main" id="{9C7CB730-F1D1-6C6C-9CB5-980F33810969}"/>
              </a:ext>
            </a:extLst>
          </p:cNvPr>
          <p:cNvSpPr/>
          <p:nvPr/>
        </p:nvSpPr>
        <p:spPr>
          <a:xfrm>
            <a:off x="6275294" y="242877"/>
            <a:ext cx="1443317" cy="7991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Ireland / Scotland</a:t>
            </a:r>
            <a:endParaRPr lang="en-US"/>
          </a:p>
        </p:txBody>
      </p:sp>
      <p:sp>
        <p:nvSpPr>
          <p:cNvPr id="4" name="Speech Bubble: Rectangle with Corners Rounded 3">
            <a:extLst>
              <a:ext uri="{FF2B5EF4-FFF2-40B4-BE49-F238E27FC236}">
                <a16:creationId xmlns:a16="http://schemas.microsoft.com/office/drawing/2014/main" id="{180C9AC9-2D5A-E4CF-7361-2F70EF630F9D}"/>
              </a:ext>
            </a:extLst>
          </p:cNvPr>
          <p:cNvSpPr/>
          <p:nvPr/>
        </p:nvSpPr>
        <p:spPr>
          <a:xfrm>
            <a:off x="6366554" y="1861807"/>
            <a:ext cx="2704114" cy="1789775"/>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Considering defining distance learning as only applicable at the start of the course </a:t>
            </a:r>
          </a:p>
          <a:p>
            <a:pPr algn="ctr"/>
            <a:r>
              <a:rPr lang="en-GB" dirty="0"/>
              <a:t>(so if it changes, don’t need to update)</a:t>
            </a:r>
          </a:p>
        </p:txBody>
      </p:sp>
    </p:spTree>
    <p:extLst>
      <p:ext uri="{BB962C8B-B14F-4D97-AF65-F5344CB8AC3E}">
        <p14:creationId xmlns:p14="http://schemas.microsoft.com/office/powerpoint/2010/main" val="39006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89FF-DB36-9920-3BB2-E3B156BD8261}"/>
              </a:ext>
            </a:extLst>
          </p:cNvPr>
          <p:cNvPicPr>
            <a:picLocks noChangeAspect="1"/>
          </p:cNvPicPr>
          <p:nvPr/>
        </p:nvPicPr>
        <p:blipFill>
          <a:blip r:embed="rId2"/>
          <a:stretch>
            <a:fillRect/>
          </a:stretch>
        </p:blipFill>
        <p:spPr>
          <a:xfrm>
            <a:off x="346509" y="966537"/>
            <a:ext cx="8123722" cy="5648586"/>
          </a:xfrm>
          <a:prstGeom prst="rect">
            <a:avLst/>
          </a:prstGeom>
        </p:spPr>
      </p:pic>
      <p:sp>
        <p:nvSpPr>
          <p:cNvPr id="5" name="Octagon 4">
            <a:extLst>
              <a:ext uri="{FF2B5EF4-FFF2-40B4-BE49-F238E27FC236}">
                <a16:creationId xmlns:a16="http://schemas.microsoft.com/office/drawing/2014/main" id="{9A197BF3-6F2D-77DA-17B2-9EBFCAC23DC0}"/>
              </a:ext>
            </a:extLst>
          </p:cNvPr>
          <p:cNvSpPr/>
          <p:nvPr/>
        </p:nvSpPr>
        <p:spPr>
          <a:xfrm>
            <a:off x="6275294" y="242877"/>
            <a:ext cx="1443317" cy="7991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Ireland / Scotland</a:t>
            </a:r>
            <a:endParaRPr lang="en-US"/>
          </a:p>
        </p:txBody>
      </p:sp>
      <p:cxnSp>
        <p:nvCxnSpPr>
          <p:cNvPr id="10" name="Straight Connector 9">
            <a:extLst>
              <a:ext uri="{FF2B5EF4-FFF2-40B4-BE49-F238E27FC236}">
                <a16:creationId xmlns:a16="http://schemas.microsoft.com/office/drawing/2014/main" id="{EF6AD54D-33F8-2B4A-794E-EDA4B70464C4}"/>
              </a:ext>
            </a:extLst>
          </p:cNvPr>
          <p:cNvCxnSpPr/>
          <p:nvPr/>
        </p:nvCxnSpPr>
        <p:spPr>
          <a:xfrm>
            <a:off x="1540042" y="2002055"/>
            <a:ext cx="16555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7CCDE9-CB80-A55A-7B91-9A4EF9A07FAB}"/>
              </a:ext>
            </a:extLst>
          </p:cNvPr>
          <p:cNvCxnSpPr>
            <a:cxnSpLocks/>
          </p:cNvCxnSpPr>
          <p:nvPr/>
        </p:nvCxnSpPr>
        <p:spPr>
          <a:xfrm>
            <a:off x="4272013" y="3636745"/>
            <a:ext cx="13491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02F684B8-11D6-DFDA-9405-5FA2ADFDC6C1}"/>
              </a:ext>
            </a:extLst>
          </p:cNvPr>
          <p:cNvSpPr/>
          <p:nvPr/>
        </p:nvSpPr>
        <p:spPr>
          <a:xfrm>
            <a:off x="1116531" y="5139891"/>
            <a:ext cx="163629" cy="75157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1808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26EC8-4FA9-BE4C-B195-301FF02FF996}"/>
              </a:ext>
            </a:extLst>
          </p:cNvPr>
          <p:cNvSpPr>
            <a:spLocks noGrp="1"/>
          </p:cNvSpPr>
          <p:nvPr>
            <p:ph type="title"/>
          </p:nvPr>
        </p:nvSpPr>
        <p:spPr/>
        <p:txBody>
          <a:bodyPr/>
          <a:lstStyle/>
          <a:p>
            <a:r>
              <a:rPr lang="en-GB"/>
              <a:t>Aggregate Offshore Record</a:t>
            </a:r>
            <a:endParaRPr lang="en-US"/>
          </a:p>
        </p:txBody>
      </p:sp>
    </p:spTree>
    <p:extLst>
      <p:ext uri="{BB962C8B-B14F-4D97-AF65-F5344CB8AC3E}">
        <p14:creationId xmlns:p14="http://schemas.microsoft.com/office/powerpoint/2010/main" val="248526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Wrapping up questions</a:t>
            </a:r>
            <a:endParaRPr lang="en-US"/>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GB" dirty="0"/>
              <a:t>Preferred method of collecting TNE data</a:t>
            </a:r>
          </a:p>
          <a:p>
            <a:pPr lvl="1"/>
            <a:r>
              <a:rPr lang="en-GB" dirty="0"/>
              <a:t>Continue with the Aggregate Offshore record </a:t>
            </a:r>
          </a:p>
          <a:p>
            <a:pPr lvl="1"/>
            <a:r>
              <a:rPr lang="en-GB" dirty="0"/>
              <a:t>Combine with the Student record </a:t>
            </a:r>
          </a:p>
          <a:p>
            <a:endParaRPr lang="en-GB" dirty="0"/>
          </a:p>
          <a:p>
            <a:r>
              <a:rPr lang="en-GB" dirty="0"/>
              <a:t>Timing of the return</a:t>
            </a:r>
          </a:p>
          <a:p>
            <a:pPr lvl="1"/>
            <a:r>
              <a:rPr lang="en-GB" dirty="0"/>
              <a:t>Once a year (covering 1 August – 31 July period)</a:t>
            </a:r>
          </a:p>
          <a:p>
            <a:pPr lvl="1"/>
            <a:r>
              <a:rPr lang="en-GB" dirty="0"/>
              <a:t>Twice a year (to fit in with the Student record timescales) </a:t>
            </a:r>
          </a:p>
          <a:p>
            <a:pPr marL="0" indent="0">
              <a:buNone/>
            </a:pPr>
            <a:endParaRPr lang="en-GB" dirty="0"/>
          </a:p>
        </p:txBody>
      </p:sp>
      <p:sp>
        <p:nvSpPr>
          <p:cNvPr id="4" name="Octagon 3">
            <a:extLst>
              <a:ext uri="{FF2B5EF4-FFF2-40B4-BE49-F238E27FC236}">
                <a16:creationId xmlns:a16="http://schemas.microsoft.com/office/drawing/2014/main" id="{08AAD724-77A2-7ED1-8032-654154CBFF43}"/>
              </a:ext>
            </a:extLst>
          </p:cNvPr>
          <p:cNvSpPr/>
          <p:nvPr/>
        </p:nvSpPr>
        <p:spPr>
          <a:xfrm>
            <a:off x="6275294" y="242877"/>
            <a:ext cx="1443317" cy="7991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Ireland / Scotland</a:t>
            </a:r>
            <a:endParaRPr lang="en-US"/>
          </a:p>
        </p:txBody>
      </p:sp>
      <p:sp>
        <p:nvSpPr>
          <p:cNvPr id="5" name="Speech Bubble: Rectangle with Corners Rounded 4">
            <a:extLst>
              <a:ext uri="{FF2B5EF4-FFF2-40B4-BE49-F238E27FC236}">
                <a16:creationId xmlns:a16="http://schemas.microsoft.com/office/drawing/2014/main" id="{7EE9C27C-4112-4502-DFFD-4597D3591D5E}"/>
              </a:ext>
            </a:extLst>
          </p:cNvPr>
          <p:cNvSpPr/>
          <p:nvPr/>
        </p:nvSpPr>
        <p:spPr>
          <a:xfrm>
            <a:off x="5644895" y="2742640"/>
            <a:ext cx="2704114" cy="944958"/>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Continue with collecting in AOR only…</a:t>
            </a:r>
          </a:p>
        </p:txBody>
      </p:sp>
      <p:sp>
        <p:nvSpPr>
          <p:cNvPr id="6" name="Speech Bubble: Rectangle with Corners Rounded 5">
            <a:extLst>
              <a:ext uri="{FF2B5EF4-FFF2-40B4-BE49-F238E27FC236}">
                <a16:creationId xmlns:a16="http://schemas.microsoft.com/office/drawing/2014/main" id="{B41EAA55-A4B5-B15D-2449-65FF7848F296}"/>
              </a:ext>
            </a:extLst>
          </p:cNvPr>
          <p:cNvSpPr/>
          <p:nvPr/>
        </p:nvSpPr>
        <p:spPr>
          <a:xfrm>
            <a:off x="6146156" y="4760416"/>
            <a:ext cx="2704114" cy="944958"/>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 therefore, collect only once a year</a:t>
            </a:r>
          </a:p>
        </p:txBody>
      </p:sp>
    </p:spTree>
    <p:extLst>
      <p:ext uri="{BB962C8B-B14F-4D97-AF65-F5344CB8AC3E}">
        <p14:creationId xmlns:p14="http://schemas.microsoft.com/office/powerpoint/2010/main" val="20325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D6ED-92C8-66AB-B94D-D1C3D8A991D9}"/>
              </a:ext>
            </a:extLst>
          </p:cNvPr>
          <p:cNvSpPr>
            <a:spLocks noGrp="1"/>
          </p:cNvSpPr>
          <p:nvPr>
            <p:ph type="title"/>
          </p:nvPr>
        </p:nvSpPr>
        <p:spPr/>
        <p:txBody>
          <a:bodyPr/>
          <a:lstStyle/>
          <a:p>
            <a:r>
              <a:rPr lang="en-GB" dirty="0"/>
              <a:t>Replacement for TYPE field</a:t>
            </a:r>
            <a:endParaRPr lang="en-US" dirty="0"/>
          </a:p>
        </p:txBody>
      </p:sp>
    </p:spTree>
    <p:extLst>
      <p:ext uri="{BB962C8B-B14F-4D97-AF65-F5344CB8AC3E}">
        <p14:creationId xmlns:p14="http://schemas.microsoft.com/office/powerpoint/2010/main" val="3437628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a:t>Replacement for identifying the types</a:t>
            </a:r>
            <a:endParaRPr lang="en-US"/>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GB" dirty="0"/>
              <a:t>Started with the British Council classification framework for international programme and provider mobility from 2017</a:t>
            </a:r>
          </a:p>
          <a:p>
            <a:r>
              <a:rPr lang="en-GB" dirty="0"/>
              <a:t>Drawn out scenarios to explain our definitions </a:t>
            </a:r>
          </a:p>
          <a:p>
            <a:r>
              <a:rPr lang="en-US" dirty="0"/>
              <a:t>Consultation asks whether we have identified all the variety of provision at providers – are there any others? </a:t>
            </a:r>
          </a:p>
          <a:p>
            <a:endParaRPr lang="en-US" dirty="0"/>
          </a:p>
          <a:p>
            <a:r>
              <a:rPr lang="en-US" dirty="0"/>
              <a:t>Providers in NI and S: two new fields in AOR for </a:t>
            </a:r>
            <a:r>
              <a:rPr lang="en-US" dirty="0" err="1"/>
              <a:t>programme</a:t>
            </a:r>
            <a:r>
              <a:rPr lang="en-US" dirty="0"/>
              <a:t> type and venue type</a:t>
            </a:r>
          </a:p>
          <a:p>
            <a:r>
              <a:rPr lang="en-US" dirty="0"/>
              <a:t>Providers in E and W: options to consider for Student</a:t>
            </a:r>
          </a:p>
          <a:p>
            <a:endParaRPr lang="en-US" dirty="0"/>
          </a:p>
        </p:txBody>
      </p:sp>
      <p:sp>
        <p:nvSpPr>
          <p:cNvPr id="4" name="Speech Bubble: Rectangle with Corners Rounded 3">
            <a:extLst>
              <a:ext uri="{FF2B5EF4-FFF2-40B4-BE49-F238E27FC236}">
                <a16:creationId xmlns:a16="http://schemas.microsoft.com/office/drawing/2014/main" id="{227DA51F-75C8-CD82-E171-536DBE87D5C0}"/>
              </a:ext>
            </a:extLst>
          </p:cNvPr>
          <p:cNvSpPr/>
          <p:nvPr/>
        </p:nvSpPr>
        <p:spPr>
          <a:xfrm>
            <a:off x="4854590" y="5682259"/>
            <a:ext cx="2704114" cy="944958"/>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England and Wales will use a derivation in Student</a:t>
            </a:r>
          </a:p>
        </p:txBody>
      </p:sp>
      <p:sp>
        <p:nvSpPr>
          <p:cNvPr id="5" name="Speech Bubble: Rectangle with Corners Rounded 4">
            <a:extLst>
              <a:ext uri="{FF2B5EF4-FFF2-40B4-BE49-F238E27FC236}">
                <a16:creationId xmlns:a16="http://schemas.microsoft.com/office/drawing/2014/main" id="{F2D09AF6-C328-E2CC-4600-796F6FE513FE}"/>
              </a:ext>
            </a:extLst>
          </p:cNvPr>
          <p:cNvSpPr/>
          <p:nvPr/>
        </p:nvSpPr>
        <p:spPr>
          <a:xfrm>
            <a:off x="1166510" y="5682259"/>
            <a:ext cx="2704114" cy="944958"/>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Northern Ireland and Scotland will collect two fields in AOR</a:t>
            </a:r>
          </a:p>
        </p:txBody>
      </p:sp>
    </p:spTree>
    <p:extLst>
      <p:ext uri="{BB962C8B-B14F-4D97-AF65-F5344CB8AC3E}">
        <p14:creationId xmlns:p14="http://schemas.microsoft.com/office/powerpoint/2010/main" val="42099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a:xfrm>
            <a:off x="360000" y="990001"/>
            <a:ext cx="8424000" cy="871806"/>
          </a:xfrm>
        </p:spPr>
        <p:txBody>
          <a:bodyPr lIns="0" tIns="0" rIns="0" bIns="0" anchor="t" anchorCtr="0">
            <a:normAutofit/>
          </a:bodyPr>
          <a:lstStyle/>
          <a:p>
            <a:r>
              <a:rPr lang="en-US" b="1" kern="1200">
                <a:latin typeface="Arial" panose="020B0604020202020204" pitchFamily="34" charset="0"/>
                <a:ea typeface="+mj-ea"/>
                <a:cs typeface="Arial" panose="020B0604020202020204" pitchFamily="34" charset="0"/>
              </a:rPr>
              <a:t>Replacement for identifying the types</a:t>
            </a:r>
          </a:p>
        </p:txBody>
      </p:sp>
      <p:graphicFrame>
        <p:nvGraphicFramePr>
          <p:cNvPr id="6" name="Text Placeholder 2">
            <a:extLst>
              <a:ext uri="{FF2B5EF4-FFF2-40B4-BE49-F238E27FC236}">
                <a16:creationId xmlns:a16="http://schemas.microsoft.com/office/drawing/2014/main" id="{03AEEC33-A321-E9AC-4AE1-1FA192542367}"/>
              </a:ext>
            </a:extLst>
          </p:cNvPr>
          <p:cNvGraphicFramePr/>
          <p:nvPr/>
        </p:nvGraphicFramePr>
        <p:xfrm>
          <a:off x="5044949" y="3305175"/>
          <a:ext cx="3739050" cy="3096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ext Placeholder 2">
            <a:extLst>
              <a:ext uri="{FF2B5EF4-FFF2-40B4-BE49-F238E27FC236}">
                <a16:creationId xmlns:a16="http://schemas.microsoft.com/office/drawing/2014/main" id="{A5BB82A5-3626-C524-26D1-7F142A2E24FC}"/>
              </a:ext>
            </a:extLst>
          </p:cNvPr>
          <p:cNvGraphicFramePr/>
          <p:nvPr/>
        </p:nvGraphicFramePr>
        <p:xfrm>
          <a:off x="360001" y="1505648"/>
          <a:ext cx="4621573" cy="35807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1357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07AF-69E0-5C1A-3996-CA5553C704EB}"/>
              </a:ext>
            </a:extLst>
          </p:cNvPr>
          <p:cNvSpPr>
            <a:spLocks noGrp="1"/>
          </p:cNvSpPr>
          <p:nvPr>
            <p:ph type="title"/>
          </p:nvPr>
        </p:nvSpPr>
        <p:spPr/>
        <p:txBody>
          <a:bodyPr/>
          <a:lstStyle/>
          <a:p>
            <a:r>
              <a:rPr lang="en-GB" dirty="0"/>
              <a:t>Other provision from the consultation</a:t>
            </a:r>
          </a:p>
        </p:txBody>
      </p:sp>
      <p:sp>
        <p:nvSpPr>
          <p:cNvPr id="3" name="Text Placeholder 2">
            <a:extLst>
              <a:ext uri="{FF2B5EF4-FFF2-40B4-BE49-F238E27FC236}">
                <a16:creationId xmlns:a16="http://schemas.microsoft.com/office/drawing/2014/main" id="{770FF24F-0BF0-8A0F-D745-64D208266729}"/>
              </a:ext>
            </a:extLst>
          </p:cNvPr>
          <p:cNvSpPr>
            <a:spLocks noGrp="1"/>
          </p:cNvSpPr>
          <p:nvPr>
            <p:ph type="body" sz="quarter" idx="10"/>
          </p:nvPr>
        </p:nvSpPr>
        <p:spPr/>
        <p:txBody>
          <a:bodyPr/>
          <a:lstStyle/>
          <a:p>
            <a:pPr marL="0" indent="0">
              <a:buNone/>
            </a:pPr>
            <a:r>
              <a:rPr lang="en-US" b="1" dirty="0" err="1"/>
              <a:t>Programme</a:t>
            </a:r>
            <a:r>
              <a:rPr lang="en-US" b="1" dirty="0"/>
              <a:t> type definitions / derivations </a:t>
            </a:r>
          </a:p>
          <a:p>
            <a:r>
              <a:rPr lang="en-US" sz="2000" dirty="0"/>
              <a:t>Partnership </a:t>
            </a:r>
            <a:r>
              <a:rPr lang="en-US" sz="2000" dirty="0" err="1"/>
              <a:t>programme</a:t>
            </a:r>
            <a:r>
              <a:rPr lang="en-US" sz="2000" dirty="0"/>
              <a:t> involving multiple UK (or overseas) providers</a:t>
            </a:r>
          </a:p>
          <a:p>
            <a:r>
              <a:rPr lang="en-US" sz="2000" dirty="0"/>
              <a:t>Dual / double / multiple / joint awards</a:t>
            </a:r>
          </a:p>
          <a:p>
            <a:r>
              <a:rPr lang="en-US" sz="2000" dirty="0"/>
              <a:t>Joint supervision on overseas PhDs</a:t>
            </a:r>
          </a:p>
          <a:p>
            <a:r>
              <a:rPr lang="en-US" sz="2000" dirty="0"/>
              <a:t>Articulation, top-up, and twinning arrangements</a:t>
            </a:r>
          </a:p>
          <a:p>
            <a:r>
              <a:rPr lang="en-US" sz="2000" dirty="0"/>
              <a:t>Franchise arrangements where the overseas provider registers the student and validation arrangements where the UK provider registers the student </a:t>
            </a:r>
          </a:p>
          <a:p>
            <a:r>
              <a:rPr lang="en-US" sz="2000" dirty="0"/>
              <a:t>Full versus joint franchise / validation arrangements</a:t>
            </a:r>
          </a:p>
          <a:p>
            <a:r>
              <a:rPr lang="en-US" sz="2000" dirty="0"/>
              <a:t>FHEQ versus RQF: capturing accrediting as well as awarding bodies</a:t>
            </a:r>
          </a:p>
          <a:p>
            <a:r>
              <a:rPr lang="en-US" sz="2000" dirty="0"/>
              <a:t>Flying faculty arrangements</a:t>
            </a:r>
          </a:p>
          <a:p>
            <a:endParaRPr lang="en-GB" dirty="0"/>
          </a:p>
        </p:txBody>
      </p:sp>
    </p:spTree>
    <p:extLst>
      <p:ext uri="{BB962C8B-B14F-4D97-AF65-F5344CB8AC3E}">
        <p14:creationId xmlns:p14="http://schemas.microsoft.com/office/powerpoint/2010/main" val="680934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07AF-69E0-5C1A-3996-CA5553C704EB}"/>
              </a:ext>
            </a:extLst>
          </p:cNvPr>
          <p:cNvSpPr>
            <a:spLocks noGrp="1"/>
          </p:cNvSpPr>
          <p:nvPr>
            <p:ph type="title"/>
          </p:nvPr>
        </p:nvSpPr>
        <p:spPr/>
        <p:txBody>
          <a:bodyPr/>
          <a:lstStyle/>
          <a:p>
            <a:r>
              <a:rPr lang="en-GB" dirty="0"/>
              <a:t>Other provision from the consultation</a:t>
            </a:r>
          </a:p>
        </p:txBody>
      </p:sp>
      <p:sp>
        <p:nvSpPr>
          <p:cNvPr id="3" name="Text Placeholder 2">
            <a:extLst>
              <a:ext uri="{FF2B5EF4-FFF2-40B4-BE49-F238E27FC236}">
                <a16:creationId xmlns:a16="http://schemas.microsoft.com/office/drawing/2014/main" id="{770FF24F-0BF0-8A0F-D745-64D208266729}"/>
              </a:ext>
            </a:extLst>
          </p:cNvPr>
          <p:cNvSpPr>
            <a:spLocks noGrp="1"/>
          </p:cNvSpPr>
          <p:nvPr>
            <p:ph type="body" sz="quarter" idx="10"/>
          </p:nvPr>
        </p:nvSpPr>
        <p:spPr/>
        <p:txBody>
          <a:bodyPr/>
          <a:lstStyle/>
          <a:p>
            <a:pPr marL="0" indent="0">
              <a:buNone/>
            </a:pPr>
            <a:r>
              <a:rPr lang="en-US" b="1" dirty="0"/>
              <a:t>Venue type and distance learning definitions </a:t>
            </a:r>
          </a:p>
          <a:p>
            <a:r>
              <a:rPr lang="en-US" sz="2000" dirty="0"/>
              <a:t>Blended learning: majority distance learning with a minority proportion of in-person learning at an overseas location</a:t>
            </a:r>
          </a:p>
          <a:p>
            <a:r>
              <a:rPr lang="en-US" sz="2000" dirty="0"/>
              <a:t>Blended learning: majority distance learning with a minority proportion of in-person learning at a UK location</a:t>
            </a:r>
          </a:p>
          <a:p>
            <a:r>
              <a:rPr lang="en-US" sz="2000" dirty="0"/>
              <a:t>Blended learning: UK provider delivers distance learning materials and students may attend a local site (perhaps but not necessarily a “partner”) for instruction or other support</a:t>
            </a:r>
          </a:p>
          <a:p>
            <a:endParaRPr lang="en-GB" dirty="0"/>
          </a:p>
        </p:txBody>
      </p:sp>
    </p:spTree>
    <p:extLst>
      <p:ext uri="{BB962C8B-B14F-4D97-AF65-F5344CB8AC3E}">
        <p14:creationId xmlns:p14="http://schemas.microsoft.com/office/powerpoint/2010/main" val="4076542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07AF-69E0-5C1A-3996-CA5553C704EB}"/>
              </a:ext>
            </a:extLst>
          </p:cNvPr>
          <p:cNvSpPr>
            <a:spLocks noGrp="1"/>
          </p:cNvSpPr>
          <p:nvPr>
            <p:ph type="title"/>
          </p:nvPr>
        </p:nvSpPr>
        <p:spPr/>
        <p:txBody>
          <a:bodyPr/>
          <a:lstStyle/>
          <a:p>
            <a:r>
              <a:rPr lang="en-GB" dirty="0"/>
              <a:t>Other provision from the consultation</a:t>
            </a:r>
          </a:p>
        </p:txBody>
      </p:sp>
      <p:sp>
        <p:nvSpPr>
          <p:cNvPr id="3" name="Text Placeholder 2">
            <a:extLst>
              <a:ext uri="{FF2B5EF4-FFF2-40B4-BE49-F238E27FC236}">
                <a16:creationId xmlns:a16="http://schemas.microsoft.com/office/drawing/2014/main" id="{770FF24F-0BF0-8A0F-D745-64D208266729}"/>
              </a:ext>
            </a:extLst>
          </p:cNvPr>
          <p:cNvSpPr>
            <a:spLocks noGrp="1"/>
          </p:cNvSpPr>
          <p:nvPr>
            <p:ph type="body" sz="quarter" idx="10"/>
          </p:nvPr>
        </p:nvSpPr>
        <p:spPr/>
        <p:txBody>
          <a:bodyPr/>
          <a:lstStyle/>
          <a:p>
            <a:pPr marL="0" indent="0">
              <a:buNone/>
            </a:pPr>
            <a:r>
              <a:rPr lang="en-US" b="1" dirty="0"/>
              <a:t>Proposed scenario additions </a:t>
            </a:r>
          </a:p>
          <a:p>
            <a:pPr marL="457200" indent="-457200">
              <a:buFont typeface="+mj-lt"/>
              <a:buAutoNum type="arabicPeriod"/>
            </a:pPr>
            <a:r>
              <a:rPr lang="en-US" sz="2000" dirty="0"/>
              <a:t>Partnership </a:t>
            </a:r>
            <a:r>
              <a:rPr lang="en-US" sz="2000" dirty="0" err="1"/>
              <a:t>programme</a:t>
            </a:r>
            <a:r>
              <a:rPr lang="en-US" sz="2000" dirty="0"/>
              <a:t> involving more than two providers</a:t>
            </a:r>
          </a:p>
          <a:p>
            <a:pPr marL="457200" indent="-457200">
              <a:buFont typeface="+mj-lt"/>
              <a:buAutoNum type="arabicPeriod"/>
            </a:pPr>
            <a:r>
              <a:rPr lang="en-US" sz="2000" dirty="0"/>
              <a:t>Joint degree </a:t>
            </a:r>
            <a:r>
              <a:rPr lang="en-US" sz="2000" dirty="0" err="1"/>
              <a:t>programme</a:t>
            </a:r>
            <a:r>
              <a:rPr lang="en-US" sz="2000" dirty="0"/>
              <a:t> ? </a:t>
            </a:r>
          </a:p>
          <a:p>
            <a:pPr marL="457200" indent="-457200">
              <a:buFont typeface="+mj-lt"/>
              <a:buAutoNum type="arabicPeriod"/>
            </a:pPr>
            <a:r>
              <a:rPr lang="en-US" sz="2000" dirty="0"/>
              <a:t>Double degree </a:t>
            </a:r>
            <a:r>
              <a:rPr lang="en-US" sz="2000" dirty="0" err="1"/>
              <a:t>programme</a:t>
            </a:r>
            <a:r>
              <a:rPr lang="en-US" sz="2000" dirty="0"/>
              <a:t> ?</a:t>
            </a:r>
          </a:p>
          <a:p>
            <a:pPr marL="457200" indent="-457200">
              <a:buFont typeface="+mj-lt"/>
              <a:buAutoNum type="arabicPeriod"/>
            </a:pPr>
            <a:r>
              <a:rPr lang="en-US" sz="2000" dirty="0"/>
              <a:t>Joint supervision on overseas PhDs</a:t>
            </a:r>
          </a:p>
          <a:p>
            <a:pPr marL="457200" indent="-457200">
              <a:buFont typeface="+mj-lt"/>
              <a:buAutoNum type="arabicPeriod"/>
            </a:pPr>
            <a:r>
              <a:rPr lang="en-US" sz="2000" dirty="0"/>
              <a:t>Partnership </a:t>
            </a:r>
            <a:r>
              <a:rPr lang="en-US" sz="2000" dirty="0" err="1"/>
              <a:t>programme</a:t>
            </a:r>
            <a:r>
              <a:rPr lang="en-US" sz="2000" dirty="0"/>
              <a:t> at a partner campus (flying faculty) ?</a:t>
            </a:r>
          </a:p>
          <a:p>
            <a:pPr marL="457200" indent="-457200">
              <a:buFont typeface="+mj-lt"/>
              <a:buAutoNum type="arabicPeriod"/>
            </a:pPr>
            <a:r>
              <a:rPr lang="en-US" sz="2000" dirty="0"/>
              <a:t>Independent </a:t>
            </a:r>
            <a:r>
              <a:rPr lang="en-US" sz="2000" dirty="0" err="1"/>
              <a:t>programme</a:t>
            </a:r>
            <a:r>
              <a:rPr lang="en-US" sz="2000" dirty="0"/>
              <a:t> at own campus (with distance learning) ? </a:t>
            </a:r>
          </a:p>
          <a:p>
            <a:pPr marL="457200" indent="-457200">
              <a:buFont typeface="+mj-lt"/>
              <a:buAutoNum type="arabicPeriod"/>
            </a:pPr>
            <a:r>
              <a:rPr lang="en-US" sz="2000" dirty="0"/>
              <a:t>Independent </a:t>
            </a:r>
            <a:r>
              <a:rPr lang="en-US" sz="2000" dirty="0" err="1"/>
              <a:t>programme</a:t>
            </a:r>
            <a:r>
              <a:rPr lang="en-US" sz="2000" dirty="0"/>
              <a:t> at partner campus (with distance learning) ? </a:t>
            </a:r>
          </a:p>
          <a:p>
            <a:pPr marL="457200" indent="-457200">
              <a:buFont typeface="+mj-lt"/>
              <a:buAutoNum type="arabicPeriod"/>
            </a:pPr>
            <a:r>
              <a:rPr lang="en-US" sz="2000" dirty="0"/>
              <a:t>Independent </a:t>
            </a:r>
            <a:r>
              <a:rPr lang="en-US" sz="2000" dirty="0" err="1"/>
              <a:t>programme</a:t>
            </a:r>
            <a:r>
              <a:rPr lang="en-US" sz="2000" dirty="0"/>
              <a:t> at non-partner campus (with distance learning) ?</a:t>
            </a:r>
            <a:endParaRPr lang="en-GB" sz="2000" dirty="0"/>
          </a:p>
        </p:txBody>
      </p:sp>
    </p:spTree>
    <p:extLst>
      <p:ext uri="{BB962C8B-B14F-4D97-AF65-F5344CB8AC3E}">
        <p14:creationId xmlns:p14="http://schemas.microsoft.com/office/powerpoint/2010/main" val="151655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AF14-38FD-405C-B897-71CCEA960A3F}"/>
              </a:ext>
            </a:extLst>
          </p:cNvPr>
          <p:cNvSpPr>
            <a:spLocks noGrp="1"/>
          </p:cNvSpPr>
          <p:nvPr>
            <p:ph type="title"/>
          </p:nvPr>
        </p:nvSpPr>
        <p:spPr/>
        <p:txBody>
          <a:bodyPr/>
          <a:lstStyle/>
          <a:p>
            <a:r>
              <a:rPr lang="en-US" dirty="0"/>
              <a:t>Any questions on AOR review content?</a:t>
            </a:r>
            <a:endParaRPr lang="en-GB" dirty="0"/>
          </a:p>
        </p:txBody>
      </p:sp>
      <p:pic>
        <p:nvPicPr>
          <p:cNvPr id="3" name="Picture 2">
            <a:extLst>
              <a:ext uri="{FF2B5EF4-FFF2-40B4-BE49-F238E27FC236}">
                <a16:creationId xmlns:a16="http://schemas.microsoft.com/office/drawing/2014/main" id="{6563C623-065B-4909-8F80-CBF1D10C0C2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0427" y="1861807"/>
            <a:ext cx="4103146" cy="4103146"/>
          </a:xfrm>
          <a:prstGeom prst="rect">
            <a:avLst/>
          </a:prstGeom>
        </p:spPr>
      </p:pic>
    </p:spTree>
    <p:extLst>
      <p:ext uri="{BB962C8B-B14F-4D97-AF65-F5344CB8AC3E}">
        <p14:creationId xmlns:p14="http://schemas.microsoft.com/office/powerpoint/2010/main" val="202514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3D62-E49D-C494-962C-62A3F089BB14}"/>
              </a:ext>
            </a:extLst>
          </p:cNvPr>
          <p:cNvSpPr>
            <a:spLocks noGrp="1"/>
          </p:cNvSpPr>
          <p:nvPr>
            <p:ph type="title"/>
          </p:nvPr>
        </p:nvSpPr>
        <p:spPr/>
        <p:txBody>
          <a:bodyPr>
            <a:normAutofit fontScale="90000"/>
          </a:bodyPr>
          <a:lstStyle/>
          <a:p>
            <a:r>
              <a:rPr lang="en-GB" dirty="0"/>
              <a:t>Workshop – moving between records</a:t>
            </a:r>
            <a:endParaRPr lang="en-US" dirty="0"/>
          </a:p>
        </p:txBody>
      </p:sp>
    </p:spTree>
    <p:extLst>
      <p:ext uri="{BB962C8B-B14F-4D97-AF65-F5344CB8AC3E}">
        <p14:creationId xmlns:p14="http://schemas.microsoft.com/office/powerpoint/2010/main" val="2701425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9AEB-B384-AA59-64E6-94DF7DFC6506}"/>
              </a:ext>
            </a:extLst>
          </p:cNvPr>
          <p:cNvSpPr>
            <a:spLocks noGrp="1"/>
          </p:cNvSpPr>
          <p:nvPr>
            <p:ph type="title"/>
          </p:nvPr>
        </p:nvSpPr>
        <p:spPr/>
        <p:txBody>
          <a:bodyPr/>
          <a:lstStyle/>
          <a:p>
            <a:r>
              <a:rPr lang="en-GB" dirty="0"/>
              <a:t>Current rules – </a:t>
            </a:r>
            <a:r>
              <a:rPr lang="en-GB" dirty="0">
                <a:solidFill>
                  <a:schemeClr val="accent5"/>
                </a:solidFill>
              </a:rPr>
              <a:t>AOR</a:t>
            </a:r>
            <a:r>
              <a:rPr lang="en-GB" dirty="0"/>
              <a:t> coverage</a:t>
            </a:r>
          </a:p>
        </p:txBody>
      </p:sp>
      <p:sp>
        <p:nvSpPr>
          <p:cNvPr id="3" name="Text Placeholder 2">
            <a:extLst>
              <a:ext uri="{FF2B5EF4-FFF2-40B4-BE49-F238E27FC236}">
                <a16:creationId xmlns:a16="http://schemas.microsoft.com/office/drawing/2014/main" id="{8F503E2D-C3CC-251A-4CA4-A5B3A375BB6C}"/>
              </a:ext>
            </a:extLst>
          </p:cNvPr>
          <p:cNvSpPr>
            <a:spLocks noGrp="1"/>
          </p:cNvSpPr>
          <p:nvPr>
            <p:ph type="body" sz="quarter" idx="10"/>
          </p:nvPr>
        </p:nvSpPr>
        <p:spPr>
          <a:xfrm>
            <a:off x="360000" y="1944688"/>
            <a:ext cx="4751015" cy="4210050"/>
          </a:xfrm>
        </p:spPr>
        <p:txBody>
          <a:bodyPr/>
          <a:lstStyle/>
          <a:p>
            <a:pPr algn="l"/>
            <a:r>
              <a:rPr lang="en-US" sz="2000" b="0" i="0" dirty="0">
                <a:solidFill>
                  <a:srgbClr val="171413"/>
                </a:solidFill>
                <a:effectLst/>
                <a:latin typeface="Arial" panose="020B0604020202020204" pitchFamily="34" charset="0"/>
              </a:rPr>
              <a:t>In general, the Aggregate Offshore record should be collected in respect of students studying (to date) wholly outside the UK who are either registered with the reporting provider and aiming for a qualification or credit, or who are studying for an award of the reporting provider. </a:t>
            </a:r>
          </a:p>
          <a:p>
            <a:pPr algn="l"/>
            <a:r>
              <a:rPr lang="en-US" sz="2000" b="0" i="0" dirty="0">
                <a:solidFill>
                  <a:srgbClr val="171413"/>
                </a:solidFill>
                <a:effectLst/>
                <a:latin typeface="Arial" panose="020B0604020202020204" pitchFamily="34" charset="0"/>
              </a:rPr>
              <a:t>Providers in England should only include validated provision where it is not included in the Aggregate Offshore record of another provider registered with the Office for Students. </a:t>
            </a:r>
          </a:p>
        </p:txBody>
      </p:sp>
      <p:pic>
        <p:nvPicPr>
          <p:cNvPr id="4" name="Graphic 3" descr="Europe with solid fill">
            <a:extLst>
              <a:ext uri="{FF2B5EF4-FFF2-40B4-BE49-F238E27FC236}">
                <a16:creationId xmlns:a16="http://schemas.microsoft.com/office/drawing/2014/main" id="{C5CCCC7A-66FB-0900-8088-243F7EA660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7816" y="1944688"/>
            <a:ext cx="4124427" cy="4124427"/>
          </a:xfrm>
          <a:prstGeom prst="rect">
            <a:avLst/>
          </a:prstGeom>
        </p:spPr>
      </p:pic>
      <p:pic>
        <p:nvPicPr>
          <p:cNvPr id="5" name="Graphic 4" descr="Graduation cap with solid fill">
            <a:extLst>
              <a:ext uri="{FF2B5EF4-FFF2-40B4-BE49-F238E27FC236}">
                <a16:creationId xmlns:a16="http://schemas.microsoft.com/office/drawing/2014/main" id="{530D1DDB-4380-C3F7-D193-E758D8951F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24825" y="4006901"/>
            <a:ext cx="803710" cy="803710"/>
          </a:xfrm>
          <a:prstGeom prst="rect">
            <a:avLst/>
          </a:prstGeom>
        </p:spPr>
      </p:pic>
    </p:spTree>
    <p:extLst>
      <p:ext uri="{BB962C8B-B14F-4D97-AF65-F5344CB8AC3E}">
        <p14:creationId xmlns:p14="http://schemas.microsoft.com/office/powerpoint/2010/main" val="154810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6DC8-92C2-271E-87FF-0D8D44EA6B69}"/>
              </a:ext>
            </a:extLst>
          </p:cNvPr>
          <p:cNvSpPr>
            <a:spLocks noGrp="1"/>
          </p:cNvSpPr>
          <p:nvPr>
            <p:ph type="title"/>
          </p:nvPr>
        </p:nvSpPr>
        <p:spPr/>
        <p:txBody>
          <a:bodyPr/>
          <a:lstStyle/>
          <a:p>
            <a:r>
              <a:rPr lang="en-GB" sz="3200" dirty="0"/>
              <a:t>AOR major review – aims of the review </a:t>
            </a:r>
            <a:endParaRPr lang="en-US" sz="3200" dirty="0"/>
          </a:p>
        </p:txBody>
      </p:sp>
      <p:sp>
        <p:nvSpPr>
          <p:cNvPr id="3" name="Text Placeholder 2">
            <a:extLst>
              <a:ext uri="{FF2B5EF4-FFF2-40B4-BE49-F238E27FC236}">
                <a16:creationId xmlns:a16="http://schemas.microsoft.com/office/drawing/2014/main" id="{98769077-E257-DBDF-0F94-94F3E31E6084}"/>
              </a:ext>
            </a:extLst>
          </p:cNvPr>
          <p:cNvSpPr>
            <a:spLocks noGrp="1"/>
          </p:cNvSpPr>
          <p:nvPr>
            <p:ph type="body" sz="quarter" idx="10"/>
          </p:nvPr>
        </p:nvSpPr>
        <p:spPr/>
        <p:txBody>
          <a:bodyPr/>
          <a:lstStyle/>
          <a:p>
            <a:r>
              <a:rPr lang="en-GB" dirty="0"/>
              <a:t>This review aims to address gaps in our understanding of the rapid evolution and growth of TNE</a:t>
            </a:r>
          </a:p>
          <a:p>
            <a:r>
              <a:rPr lang="en-GB" dirty="0"/>
              <a:t>Individualised data for England and Wales</a:t>
            </a:r>
          </a:p>
          <a:p>
            <a:r>
              <a:rPr lang="en-GB" dirty="0"/>
              <a:t>Aggregate data for Northern Ireland and Scotland</a:t>
            </a:r>
          </a:p>
          <a:p>
            <a:r>
              <a:rPr lang="en-GB" dirty="0"/>
              <a:t>Will be collected from 2025/26 for UK partnerships, and 2026/27 for TNE data</a:t>
            </a:r>
          </a:p>
          <a:p>
            <a:r>
              <a:rPr lang="en-GB" dirty="0"/>
              <a:t>Collected once or twice a year? </a:t>
            </a:r>
          </a:p>
          <a:p>
            <a:r>
              <a:rPr lang="en-GB" dirty="0"/>
              <a:t>TYPE data will be given an overhaul </a:t>
            </a:r>
          </a:p>
          <a:p>
            <a:pPr marL="0" indent="0">
              <a:buNone/>
            </a:pPr>
            <a:endParaRPr lang="en-GB" dirty="0"/>
          </a:p>
        </p:txBody>
      </p:sp>
      <p:sp>
        <p:nvSpPr>
          <p:cNvPr id="4" name="TextBox 3">
            <a:extLst>
              <a:ext uri="{FF2B5EF4-FFF2-40B4-BE49-F238E27FC236}">
                <a16:creationId xmlns:a16="http://schemas.microsoft.com/office/drawing/2014/main" id="{C3FBFA87-A430-34FA-3E98-079B79A26847}"/>
              </a:ext>
            </a:extLst>
          </p:cNvPr>
          <p:cNvSpPr txBox="1"/>
          <p:nvPr/>
        </p:nvSpPr>
        <p:spPr>
          <a:xfrm>
            <a:off x="1118657" y="6319080"/>
            <a:ext cx="8025343" cy="369332"/>
          </a:xfrm>
          <a:prstGeom prst="rect">
            <a:avLst/>
          </a:prstGeom>
          <a:noFill/>
        </p:spPr>
        <p:txBody>
          <a:bodyPr wrap="square">
            <a:spAutoFit/>
          </a:bodyPr>
          <a:lstStyle/>
          <a:p>
            <a:r>
              <a:rPr lang="en-US" dirty="0"/>
              <a:t>www.hesa.ac.uk/innovation/records/reviews/aggregate-offshore-return-review</a:t>
            </a:r>
          </a:p>
        </p:txBody>
      </p:sp>
    </p:spTree>
    <p:extLst>
      <p:ext uri="{BB962C8B-B14F-4D97-AF65-F5344CB8AC3E}">
        <p14:creationId xmlns:p14="http://schemas.microsoft.com/office/powerpoint/2010/main" val="3109807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9AEB-B384-AA59-64E6-94DF7DFC6506}"/>
              </a:ext>
            </a:extLst>
          </p:cNvPr>
          <p:cNvSpPr>
            <a:spLocks noGrp="1"/>
          </p:cNvSpPr>
          <p:nvPr>
            <p:ph type="title"/>
          </p:nvPr>
        </p:nvSpPr>
        <p:spPr/>
        <p:txBody>
          <a:bodyPr/>
          <a:lstStyle/>
          <a:p>
            <a:r>
              <a:rPr lang="en-GB" dirty="0"/>
              <a:t>Current rules – </a:t>
            </a:r>
            <a:r>
              <a:rPr lang="en-GB" dirty="0">
                <a:solidFill>
                  <a:schemeClr val="accent3">
                    <a:lumMod val="75000"/>
                  </a:schemeClr>
                </a:solidFill>
              </a:rPr>
              <a:t>Student</a:t>
            </a:r>
            <a:r>
              <a:rPr lang="en-GB" dirty="0"/>
              <a:t> coverage</a:t>
            </a:r>
          </a:p>
        </p:txBody>
      </p:sp>
      <p:sp>
        <p:nvSpPr>
          <p:cNvPr id="3" name="Text Placeholder 2">
            <a:extLst>
              <a:ext uri="{FF2B5EF4-FFF2-40B4-BE49-F238E27FC236}">
                <a16:creationId xmlns:a16="http://schemas.microsoft.com/office/drawing/2014/main" id="{8F503E2D-C3CC-251A-4CA4-A5B3A375BB6C}"/>
              </a:ext>
            </a:extLst>
          </p:cNvPr>
          <p:cNvSpPr>
            <a:spLocks noGrp="1"/>
          </p:cNvSpPr>
          <p:nvPr>
            <p:ph type="body" sz="quarter" idx="10"/>
          </p:nvPr>
        </p:nvSpPr>
        <p:spPr>
          <a:xfrm>
            <a:off x="359999" y="1771434"/>
            <a:ext cx="4568135" cy="4210050"/>
          </a:xfrm>
        </p:spPr>
        <p:txBody>
          <a:bodyPr/>
          <a:lstStyle/>
          <a:p>
            <a:pPr algn="l"/>
            <a:r>
              <a:rPr lang="en-US" sz="2000" b="0" i="0" dirty="0">
                <a:solidFill>
                  <a:srgbClr val="171413"/>
                </a:solidFill>
                <a:effectLst/>
                <a:latin typeface="Arial" panose="020B0604020202020204" pitchFamily="34" charset="0"/>
              </a:rPr>
              <a:t>If it is known at the beginning of the engagement that a student will spend a block of eight weeks or more in the UK as part of their engagement then they should be included on the HESA Student record throughout.</a:t>
            </a:r>
          </a:p>
        </p:txBody>
      </p:sp>
      <p:pic>
        <p:nvPicPr>
          <p:cNvPr id="4" name="Graphic 3" descr="Europe with solid fill">
            <a:extLst>
              <a:ext uri="{FF2B5EF4-FFF2-40B4-BE49-F238E27FC236}">
                <a16:creationId xmlns:a16="http://schemas.microsoft.com/office/drawing/2014/main" id="{25102D36-8204-2788-7730-89FBA3ABFE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2454827"/>
            <a:ext cx="4124427" cy="4124427"/>
          </a:xfrm>
          <a:prstGeom prst="rect">
            <a:avLst/>
          </a:prstGeom>
        </p:spPr>
      </p:pic>
      <p:pic>
        <p:nvPicPr>
          <p:cNvPr id="5" name="Graphic 4" descr="Graduation cap with solid fill">
            <a:extLst>
              <a:ext uri="{FF2B5EF4-FFF2-40B4-BE49-F238E27FC236}">
                <a16:creationId xmlns:a16="http://schemas.microsoft.com/office/drawing/2014/main" id="{E606D361-8B4E-3603-EB5D-4EF351838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9009" y="4517040"/>
            <a:ext cx="803710" cy="803710"/>
          </a:xfrm>
          <a:prstGeom prst="rect">
            <a:avLst/>
          </a:prstGeom>
        </p:spPr>
      </p:pic>
      <p:pic>
        <p:nvPicPr>
          <p:cNvPr id="6" name="Graphic 5" descr="Graduation cap with solid fill">
            <a:extLst>
              <a:ext uri="{FF2B5EF4-FFF2-40B4-BE49-F238E27FC236}">
                <a16:creationId xmlns:a16="http://schemas.microsoft.com/office/drawing/2014/main" id="{01DAA9B2-9DFA-E0A3-77D9-E3877D7E8A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2625" y="4668251"/>
            <a:ext cx="531681" cy="531681"/>
          </a:xfrm>
          <a:prstGeom prst="rect">
            <a:avLst/>
          </a:prstGeom>
        </p:spPr>
      </p:pic>
      <p:sp>
        <p:nvSpPr>
          <p:cNvPr id="7" name="TextBox 6">
            <a:extLst>
              <a:ext uri="{FF2B5EF4-FFF2-40B4-BE49-F238E27FC236}">
                <a16:creationId xmlns:a16="http://schemas.microsoft.com/office/drawing/2014/main" id="{FB8AEC2F-22CA-E920-7996-FBC213604A82}"/>
              </a:ext>
            </a:extLst>
          </p:cNvPr>
          <p:cNvSpPr txBox="1"/>
          <p:nvPr/>
        </p:nvSpPr>
        <p:spPr>
          <a:xfrm>
            <a:off x="4928134" y="4409376"/>
            <a:ext cx="1155031" cy="369332"/>
          </a:xfrm>
          <a:prstGeom prst="rect">
            <a:avLst/>
          </a:prstGeom>
          <a:noFill/>
        </p:spPr>
        <p:txBody>
          <a:bodyPr wrap="square" rtlCol="0">
            <a:spAutoFit/>
          </a:bodyPr>
          <a:lstStyle/>
          <a:p>
            <a:r>
              <a:rPr lang="en-GB" dirty="0">
                <a:solidFill>
                  <a:schemeClr val="accent3">
                    <a:lumMod val="75000"/>
                  </a:schemeClr>
                </a:solidFill>
              </a:rPr>
              <a:t>&gt;8 weeks</a:t>
            </a:r>
          </a:p>
        </p:txBody>
      </p:sp>
    </p:spTree>
    <p:extLst>
      <p:ext uri="{BB962C8B-B14F-4D97-AF65-F5344CB8AC3E}">
        <p14:creationId xmlns:p14="http://schemas.microsoft.com/office/powerpoint/2010/main" val="2697372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9AEB-B384-AA59-64E6-94DF7DFC6506}"/>
              </a:ext>
            </a:extLst>
          </p:cNvPr>
          <p:cNvSpPr>
            <a:spLocks noGrp="1"/>
          </p:cNvSpPr>
          <p:nvPr>
            <p:ph type="title"/>
          </p:nvPr>
        </p:nvSpPr>
        <p:spPr/>
        <p:txBody>
          <a:bodyPr/>
          <a:lstStyle/>
          <a:p>
            <a:r>
              <a:rPr lang="en-GB" dirty="0"/>
              <a:t>Current rules – </a:t>
            </a:r>
            <a:r>
              <a:rPr lang="en-GB" dirty="0">
                <a:solidFill>
                  <a:schemeClr val="accent3">
                    <a:lumMod val="75000"/>
                  </a:schemeClr>
                </a:solidFill>
              </a:rPr>
              <a:t>Student</a:t>
            </a:r>
            <a:r>
              <a:rPr lang="en-GB" dirty="0"/>
              <a:t> coverage</a:t>
            </a:r>
          </a:p>
        </p:txBody>
      </p:sp>
      <p:sp>
        <p:nvSpPr>
          <p:cNvPr id="3" name="Text Placeholder 2">
            <a:extLst>
              <a:ext uri="{FF2B5EF4-FFF2-40B4-BE49-F238E27FC236}">
                <a16:creationId xmlns:a16="http://schemas.microsoft.com/office/drawing/2014/main" id="{8F503E2D-C3CC-251A-4CA4-A5B3A375BB6C}"/>
              </a:ext>
            </a:extLst>
          </p:cNvPr>
          <p:cNvSpPr>
            <a:spLocks noGrp="1"/>
          </p:cNvSpPr>
          <p:nvPr>
            <p:ph type="body" sz="quarter" idx="10"/>
          </p:nvPr>
        </p:nvSpPr>
        <p:spPr>
          <a:xfrm>
            <a:off x="359999" y="1771434"/>
            <a:ext cx="4568135" cy="4210050"/>
          </a:xfrm>
        </p:spPr>
        <p:txBody>
          <a:bodyPr/>
          <a:lstStyle/>
          <a:p>
            <a:pPr algn="l"/>
            <a:r>
              <a:rPr lang="en-US" sz="2000" b="0" i="0" dirty="0">
                <a:solidFill>
                  <a:srgbClr val="171413"/>
                </a:solidFill>
                <a:effectLst/>
                <a:latin typeface="Arial" panose="020B0604020202020204" pitchFamily="34" charset="0"/>
              </a:rPr>
              <a:t>If a period of eight weeks or more in the UK is an optional part of the course the student is engaging with, then the student should be included in the HESA Student record only if they come to the UK, and then from that point at which they come to the UK onwards.</a:t>
            </a:r>
          </a:p>
        </p:txBody>
      </p:sp>
      <p:pic>
        <p:nvPicPr>
          <p:cNvPr id="4" name="Graphic 3" descr="Europe with solid fill">
            <a:extLst>
              <a:ext uri="{FF2B5EF4-FFF2-40B4-BE49-F238E27FC236}">
                <a16:creationId xmlns:a16="http://schemas.microsoft.com/office/drawing/2014/main" id="{25102D36-8204-2788-7730-89FBA3ABFE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2454827"/>
            <a:ext cx="4124427" cy="4124427"/>
          </a:xfrm>
          <a:prstGeom prst="rect">
            <a:avLst/>
          </a:prstGeom>
        </p:spPr>
      </p:pic>
      <p:pic>
        <p:nvPicPr>
          <p:cNvPr id="5" name="Graphic 4" descr="Graduation cap with solid fill">
            <a:extLst>
              <a:ext uri="{FF2B5EF4-FFF2-40B4-BE49-F238E27FC236}">
                <a16:creationId xmlns:a16="http://schemas.microsoft.com/office/drawing/2014/main" id="{E606D361-8B4E-3603-EB5D-4EF351838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9009" y="4517040"/>
            <a:ext cx="803710" cy="803710"/>
          </a:xfrm>
          <a:prstGeom prst="rect">
            <a:avLst/>
          </a:prstGeom>
        </p:spPr>
      </p:pic>
      <p:pic>
        <p:nvPicPr>
          <p:cNvPr id="6" name="Graphic 5" descr="Graduation cap with solid fill">
            <a:extLst>
              <a:ext uri="{FF2B5EF4-FFF2-40B4-BE49-F238E27FC236}">
                <a16:creationId xmlns:a16="http://schemas.microsoft.com/office/drawing/2014/main" id="{01DAA9B2-9DFA-E0A3-77D9-E3877D7E8A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2625" y="4668251"/>
            <a:ext cx="531681" cy="531681"/>
          </a:xfrm>
          <a:prstGeom prst="rect">
            <a:avLst/>
          </a:prstGeom>
        </p:spPr>
      </p:pic>
      <p:sp>
        <p:nvSpPr>
          <p:cNvPr id="7" name="TextBox 6">
            <a:extLst>
              <a:ext uri="{FF2B5EF4-FFF2-40B4-BE49-F238E27FC236}">
                <a16:creationId xmlns:a16="http://schemas.microsoft.com/office/drawing/2014/main" id="{FB8AEC2F-22CA-E920-7996-FBC213604A82}"/>
              </a:ext>
            </a:extLst>
          </p:cNvPr>
          <p:cNvSpPr txBox="1"/>
          <p:nvPr/>
        </p:nvSpPr>
        <p:spPr>
          <a:xfrm>
            <a:off x="4928134" y="4193874"/>
            <a:ext cx="1155031" cy="646331"/>
          </a:xfrm>
          <a:prstGeom prst="rect">
            <a:avLst/>
          </a:prstGeom>
          <a:noFill/>
        </p:spPr>
        <p:txBody>
          <a:bodyPr wrap="square" rtlCol="0">
            <a:spAutoFit/>
          </a:bodyPr>
          <a:lstStyle/>
          <a:p>
            <a:r>
              <a:rPr lang="en-GB" dirty="0">
                <a:solidFill>
                  <a:schemeClr val="accent3">
                    <a:lumMod val="75000"/>
                  </a:schemeClr>
                </a:solidFill>
              </a:rPr>
              <a:t>Optional</a:t>
            </a:r>
          </a:p>
          <a:p>
            <a:r>
              <a:rPr lang="en-GB" dirty="0">
                <a:solidFill>
                  <a:schemeClr val="accent3">
                    <a:lumMod val="75000"/>
                  </a:schemeClr>
                </a:solidFill>
              </a:rPr>
              <a:t>&gt;8 weeks</a:t>
            </a:r>
          </a:p>
        </p:txBody>
      </p:sp>
    </p:spTree>
    <p:extLst>
      <p:ext uri="{BB962C8B-B14F-4D97-AF65-F5344CB8AC3E}">
        <p14:creationId xmlns:p14="http://schemas.microsoft.com/office/powerpoint/2010/main" val="343216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9AEB-B384-AA59-64E6-94DF7DFC6506}"/>
              </a:ext>
            </a:extLst>
          </p:cNvPr>
          <p:cNvSpPr>
            <a:spLocks noGrp="1"/>
          </p:cNvSpPr>
          <p:nvPr>
            <p:ph type="title"/>
          </p:nvPr>
        </p:nvSpPr>
        <p:spPr/>
        <p:txBody>
          <a:bodyPr/>
          <a:lstStyle/>
          <a:p>
            <a:r>
              <a:rPr lang="en-GB" dirty="0"/>
              <a:t>Current rules – </a:t>
            </a:r>
            <a:r>
              <a:rPr lang="en-GB" dirty="0">
                <a:solidFill>
                  <a:schemeClr val="accent3">
                    <a:lumMod val="75000"/>
                  </a:schemeClr>
                </a:solidFill>
              </a:rPr>
              <a:t>Student</a:t>
            </a:r>
            <a:r>
              <a:rPr lang="en-GB" dirty="0"/>
              <a:t> coverage</a:t>
            </a:r>
          </a:p>
        </p:txBody>
      </p:sp>
      <p:sp>
        <p:nvSpPr>
          <p:cNvPr id="3" name="Text Placeholder 2">
            <a:extLst>
              <a:ext uri="{FF2B5EF4-FFF2-40B4-BE49-F238E27FC236}">
                <a16:creationId xmlns:a16="http://schemas.microsoft.com/office/drawing/2014/main" id="{8F503E2D-C3CC-251A-4CA4-A5B3A375BB6C}"/>
              </a:ext>
            </a:extLst>
          </p:cNvPr>
          <p:cNvSpPr>
            <a:spLocks noGrp="1"/>
          </p:cNvSpPr>
          <p:nvPr>
            <p:ph type="body" sz="quarter" idx="10"/>
          </p:nvPr>
        </p:nvSpPr>
        <p:spPr>
          <a:xfrm>
            <a:off x="359999" y="1771434"/>
            <a:ext cx="4568135" cy="4210050"/>
          </a:xfrm>
        </p:spPr>
        <p:txBody>
          <a:bodyPr/>
          <a:lstStyle/>
          <a:p>
            <a:pPr algn="l"/>
            <a:r>
              <a:rPr lang="en-US" sz="2000" b="0" i="0" dirty="0">
                <a:solidFill>
                  <a:srgbClr val="171413"/>
                </a:solidFill>
                <a:effectLst/>
                <a:latin typeface="Arial" panose="020B0604020202020204" pitchFamily="34" charset="0"/>
              </a:rPr>
              <a:t>If a student is expected to spend less than eight consecutive course weeks in the UK during their entire engagement they should be included on the Aggregate offshore record throughout.</a:t>
            </a:r>
          </a:p>
        </p:txBody>
      </p:sp>
      <p:pic>
        <p:nvPicPr>
          <p:cNvPr id="4" name="Graphic 3" descr="Europe with solid fill">
            <a:extLst>
              <a:ext uri="{FF2B5EF4-FFF2-40B4-BE49-F238E27FC236}">
                <a16:creationId xmlns:a16="http://schemas.microsoft.com/office/drawing/2014/main" id="{25102D36-8204-2788-7730-89FBA3ABFE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2454827"/>
            <a:ext cx="4124427" cy="4124427"/>
          </a:xfrm>
          <a:prstGeom prst="rect">
            <a:avLst/>
          </a:prstGeom>
        </p:spPr>
      </p:pic>
      <p:pic>
        <p:nvPicPr>
          <p:cNvPr id="5" name="Graphic 4" descr="Graduation cap with solid fill">
            <a:extLst>
              <a:ext uri="{FF2B5EF4-FFF2-40B4-BE49-F238E27FC236}">
                <a16:creationId xmlns:a16="http://schemas.microsoft.com/office/drawing/2014/main" id="{E606D361-8B4E-3603-EB5D-4EF351838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9009" y="4517040"/>
            <a:ext cx="803710" cy="803710"/>
          </a:xfrm>
          <a:prstGeom prst="rect">
            <a:avLst/>
          </a:prstGeom>
        </p:spPr>
      </p:pic>
      <p:pic>
        <p:nvPicPr>
          <p:cNvPr id="6" name="Graphic 5" descr="Graduation cap with solid fill">
            <a:extLst>
              <a:ext uri="{FF2B5EF4-FFF2-40B4-BE49-F238E27FC236}">
                <a16:creationId xmlns:a16="http://schemas.microsoft.com/office/drawing/2014/main" id="{01DAA9B2-9DFA-E0A3-77D9-E3877D7E8A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2625" y="4668251"/>
            <a:ext cx="531681" cy="531681"/>
          </a:xfrm>
          <a:prstGeom prst="rect">
            <a:avLst/>
          </a:prstGeom>
        </p:spPr>
      </p:pic>
      <p:sp>
        <p:nvSpPr>
          <p:cNvPr id="7" name="TextBox 6">
            <a:extLst>
              <a:ext uri="{FF2B5EF4-FFF2-40B4-BE49-F238E27FC236}">
                <a16:creationId xmlns:a16="http://schemas.microsoft.com/office/drawing/2014/main" id="{FB8AEC2F-22CA-E920-7996-FBC213604A82}"/>
              </a:ext>
            </a:extLst>
          </p:cNvPr>
          <p:cNvSpPr txBox="1"/>
          <p:nvPr/>
        </p:nvSpPr>
        <p:spPr>
          <a:xfrm>
            <a:off x="4928134" y="4409376"/>
            <a:ext cx="1155031" cy="369332"/>
          </a:xfrm>
          <a:prstGeom prst="rect">
            <a:avLst/>
          </a:prstGeom>
          <a:noFill/>
        </p:spPr>
        <p:txBody>
          <a:bodyPr wrap="square" rtlCol="0">
            <a:spAutoFit/>
          </a:bodyPr>
          <a:lstStyle/>
          <a:p>
            <a:r>
              <a:rPr lang="en-GB" dirty="0">
                <a:solidFill>
                  <a:schemeClr val="accent5"/>
                </a:solidFill>
              </a:rPr>
              <a:t>&lt;8 weeks</a:t>
            </a:r>
          </a:p>
        </p:txBody>
      </p:sp>
    </p:spTree>
    <p:extLst>
      <p:ext uri="{BB962C8B-B14F-4D97-AF65-F5344CB8AC3E}">
        <p14:creationId xmlns:p14="http://schemas.microsoft.com/office/powerpoint/2010/main" val="142203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p:txBody>
          <a:bodyPr/>
          <a:lstStyle/>
          <a:p>
            <a:r>
              <a:rPr lang="en-GB" dirty="0"/>
              <a:t>General </a:t>
            </a:r>
            <a:r>
              <a:rPr lang="en-GB"/>
              <a:t>(simplified) principles</a:t>
            </a:r>
            <a:endParaRPr lang="en-GB" dirty="0"/>
          </a:p>
        </p:txBody>
      </p:sp>
      <p:sp>
        <p:nvSpPr>
          <p:cNvPr id="3" name="Text Placeholder 2">
            <a:extLst>
              <a:ext uri="{FF2B5EF4-FFF2-40B4-BE49-F238E27FC236}">
                <a16:creationId xmlns:a16="http://schemas.microsoft.com/office/drawing/2014/main" id="{7D38FFCE-C3B8-2EFE-8B7C-1A381B203AD8}"/>
              </a:ext>
            </a:extLst>
          </p:cNvPr>
          <p:cNvSpPr>
            <a:spLocks noGrp="1"/>
          </p:cNvSpPr>
          <p:nvPr>
            <p:ph type="body" sz="quarter" idx="10"/>
          </p:nvPr>
        </p:nvSpPr>
        <p:spPr/>
        <p:txBody>
          <a:bodyPr/>
          <a:lstStyle/>
          <a:p>
            <a:r>
              <a:rPr lang="en-US" dirty="0"/>
              <a:t>In the current process, once a student has been included within the Student return, they cannot then move to AOR, even if they move to continue their studies outside the UK. They must continue to be returned in the Student return for the remainder of their Engagement.</a:t>
            </a:r>
          </a:p>
          <a:p>
            <a:r>
              <a:rPr lang="en-US" dirty="0"/>
              <a:t>There are some cases where the student intends to spend the entirety of their studies outside the UK, and so is included within the AOR return, but subsequently moves to the UK. In these cases, the student would be included within the Student return from that point.</a:t>
            </a:r>
          </a:p>
          <a:p>
            <a:endParaRPr lang="en-GB" dirty="0"/>
          </a:p>
        </p:txBody>
      </p:sp>
    </p:spTree>
    <p:extLst>
      <p:ext uri="{BB962C8B-B14F-4D97-AF65-F5344CB8AC3E}">
        <p14:creationId xmlns:p14="http://schemas.microsoft.com/office/powerpoint/2010/main" val="261105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a:xfrm>
            <a:off x="360000" y="990001"/>
            <a:ext cx="8490270" cy="871806"/>
          </a:xfrm>
        </p:spPr>
        <p:txBody>
          <a:bodyPr anchor="t">
            <a:normAutofit/>
          </a:bodyPr>
          <a:lstStyle/>
          <a:p>
            <a:r>
              <a:rPr lang="en-GB" dirty="0"/>
              <a:t>Examples – student A</a:t>
            </a:r>
          </a:p>
        </p:txBody>
      </p:sp>
      <p:graphicFrame>
        <p:nvGraphicFramePr>
          <p:cNvPr id="5" name="Text Placeholder 2">
            <a:extLst>
              <a:ext uri="{FF2B5EF4-FFF2-40B4-BE49-F238E27FC236}">
                <a16:creationId xmlns:a16="http://schemas.microsoft.com/office/drawing/2014/main" id="{CF45EA1A-7A6E-4B72-C17F-9141FD654DE0}"/>
              </a:ext>
            </a:extLst>
          </p:cNvPr>
          <p:cNvGraphicFramePr/>
          <p:nvPr>
            <p:extLst>
              <p:ext uri="{D42A27DB-BD31-4B8C-83A1-F6EECF244321}">
                <p14:modId xmlns:p14="http://schemas.microsoft.com/office/powerpoint/2010/main" val="3679297620"/>
              </p:ext>
            </p:extLst>
          </p:nvPr>
        </p:nvGraphicFramePr>
        <p:xfrm>
          <a:off x="359999" y="1944000"/>
          <a:ext cx="8490271" cy="429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351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a:xfrm>
            <a:off x="360000" y="990001"/>
            <a:ext cx="8490270" cy="871806"/>
          </a:xfrm>
        </p:spPr>
        <p:txBody>
          <a:bodyPr anchor="t">
            <a:normAutofit/>
          </a:bodyPr>
          <a:lstStyle/>
          <a:p>
            <a:r>
              <a:rPr lang="en-GB" dirty="0"/>
              <a:t>Examples – student B</a:t>
            </a:r>
          </a:p>
        </p:txBody>
      </p:sp>
      <p:graphicFrame>
        <p:nvGraphicFramePr>
          <p:cNvPr id="5" name="Text Placeholder 2">
            <a:extLst>
              <a:ext uri="{FF2B5EF4-FFF2-40B4-BE49-F238E27FC236}">
                <a16:creationId xmlns:a16="http://schemas.microsoft.com/office/drawing/2014/main" id="{CF45EA1A-7A6E-4B72-C17F-9141FD654DE0}"/>
              </a:ext>
            </a:extLst>
          </p:cNvPr>
          <p:cNvGraphicFramePr/>
          <p:nvPr>
            <p:extLst>
              <p:ext uri="{D42A27DB-BD31-4B8C-83A1-F6EECF244321}">
                <p14:modId xmlns:p14="http://schemas.microsoft.com/office/powerpoint/2010/main" val="202372710"/>
              </p:ext>
            </p:extLst>
          </p:nvPr>
        </p:nvGraphicFramePr>
        <p:xfrm>
          <a:off x="359999" y="1944000"/>
          <a:ext cx="8490271" cy="429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254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a:xfrm>
            <a:off x="360000" y="990001"/>
            <a:ext cx="8490270" cy="871806"/>
          </a:xfrm>
        </p:spPr>
        <p:txBody>
          <a:bodyPr anchor="t">
            <a:normAutofit/>
          </a:bodyPr>
          <a:lstStyle/>
          <a:p>
            <a:r>
              <a:rPr lang="en-GB" dirty="0"/>
              <a:t>Examples – student C</a:t>
            </a:r>
          </a:p>
        </p:txBody>
      </p:sp>
      <p:graphicFrame>
        <p:nvGraphicFramePr>
          <p:cNvPr id="5" name="Text Placeholder 2">
            <a:extLst>
              <a:ext uri="{FF2B5EF4-FFF2-40B4-BE49-F238E27FC236}">
                <a16:creationId xmlns:a16="http://schemas.microsoft.com/office/drawing/2014/main" id="{CF45EA1A-7A6E-4B72-C17F-9141FD654DE0}"/>
              </a:ext>
            </a:extLst>
          </p:cNvPr>
          <p:cNvGraphicFramePr/>
          <p:nvPr>
            <p:extLst>
              <p:ext uri="{D42A27DB-BD31-4B8C-83A1-F6EECF244321}">
                <p14:modId xmlns:p14="http://schemas.microsoft.com/office/powerpoint/2010/main" val="2041493814"/>
              </p:ext>
            </p:extLst>
          </p:nvPr>
        </p:nvGraphicFramePr>
        <p:xfrm>
          <a:off x="359999" y="1944000"/>
          <a:ext cx="8490271" cy="429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194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p:txBody>
          <a:bodyPr/>
          <a:lstStyle/>
          <a:p>
            <a:r>
              <a:rPr lang="en-GB" dirty="0"/>
              <a:t>Options for consideration today</a:t>
            </a:r>
          </a:p>
        </p:txBody>
      </p:sp>
      <p:sp>
        <p:nvSpPr>
          <p:cNvPr id="3" name="Text Placeholder 2">
            <a:extLst>
              <a:ext uri="{FF2B5EF4-FFF2-40B4-BE49-F238E27FC236}">
                <a16:creationId xmlns:a16="http://schemas.microsoft.com/office/drawing/2014/main" id="{7D38FFCE-C3B8-2EFE-8B7C-1A381B203AD8}"/>
              </a:ext>
            </a:extLst>
          </p:cNvPr>
          <p:cNvSpPr>
            <a:spLocks noGrp="1"/>
          </p:cNvSpPr>
          <p:nvPr>
            <p:ph type="body" sz="quarter" idx="10"/>
          </p:nvPr>
        </p:nvSpPr>
        <p:spPr/>
        <p:txBody>
          <a:bodyPr/>
          <a:lstStyle/>
          <a:p>
            <a:r>
              <a:rPr lang="en-US" dirty="0"/>
              <a:t>What if we allowed students to move back to the lower level of data (AOR or TNE level in Student)? </a:t>
            </a:r>
          </a:p>
          <a:p>
            <a:r>
              <a:rPr lang="en-US" dirty="0"/>
              <a:t>Would returning a lower amount of data be helpful to providers, or more work? </a:t>
            </a:r>
          </a:p>
          <a:p>
            <a:r>
              <a:rPr lang="en-US" dirty="0"/>
              <a:t>How would we define the scenarios where this is allowed? </a:t>
            </a:r>
          </a:p>
          <a:p>
            <a:pPr lvl="1"/>
            <a:r>
              <a:rPr lang="en-US" dirty="0"/>
              <a:t>Use the TNE data flag in Student? </a:t>
            </a:r>
          </a:p>
        </p:txBody>
      </p:sp>
    </p:spTree>
    <p:extLst>
      <p:ext uri="{BB962C8B-B14F-4D97-AF65-F5344CB8AC3E}">
        <p14:creationId xmlns:p14="http://schemas.microsoft.com/office/powerpoint/2010/main" val="1634928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a:xfrm>
            <a:off x="360000" y="990001"/>
            <a:ext cx="8490270" cy="871806"/>
          </a:xfrm>
        </p:spPr>
        <p:txBody>
          <a:bodyPr anchor="t">
            <a:normAutofit/>
          </a:bodyPr>
          <a:lstStyle/>
          <a:p>
            <a:r>
              <a:rPr lang="en-GB" dirty="0"/>
              <a:t>Examples – student A (to consider)</a:t>
            </a:r>
          </a:p>
        </p:txBody>
      </p:sp>
      <p:graphicFrame>
        <p:nvGraphicFramePr>
          <p:cNvPr id="5" name="Text Placeholder 2">
            <a:extLst>
              <a:ext uri="{FF2B5EF4-FFF2-40B4-BE49-F238E27FC236}">
                <a16:creationId xmlns:a16="http://schemas.microsoft.com/office/drawing/2014/main" id="{CF45EA1A-7A6E-4B72-C17F-9141FD654DE0}"/>
              </a:ext>
            </a:extLst>
          </p:cNvPr>
          <p:cNvGraphicFramePr/>
          <p:nvPr>
            <p:extLst>
              <p:ext uri="{D42A27DB-BD31-4B8C-83A1-F6EECF244321}">
                <p14:modId xmlns:p14="http://schemas.microsoft.com/office/powerpoint/2010/main" val="2998304488"/>
              </p:ext>
            </p:extLst>
          </p:nvPr>
        </p:nvGraphicFramePr>
        <p:xfrm>
          <a:off x="359999" y="1944000"/>
          <a:ext cx="8490271" cy="429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939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a:xfrm>
            <a:off x="360000" y="990001"/>
            <a:ext cx="8490270" cy="871806"/>
          </a:xfrm>
        </p:spPr>
        <p:txBody>
          <a:bodyPr anchor="t">
            <a:normAutofit/>
          </a:bodyPr>
          <a:lstStyle/>
          <a:p>
            <a:r>
              <a:rPr lang="en-GB" dirty="0"/>
              <a:t>Examples – student B (to consider)</a:t>
            </a:r>
          </a:p>
        </p:txBody>
      </p:sp>
      <p:graphicFrame>
        <p:nvGraphicFramePr>
          <p:cNvPr id="5" name="Text Placeholder 2">
            <a:extLst>
              <a:ext uri="{FF2B5EF4-FFF2-40B4-BE49-F238E27FC236}">
                <a16:creationId xmlns:a16="http://schemas.microsoft.com/office/drawing/2014/main" id="{CF45EA1A-7A6E-4B72-C17F-9141FD654DE0}"/>
              </a:ext>
            </a:extLst>
          </p:cNvPr>
          <p:cNvGraphicFramePr/>
          <p:nvPr>
            <p:extLst>
              <p:ext uri="{D42A27DB-BD31-4B8C-83A1-F6EECF244321}">
                <p14:modId xmlns:p14="http://schemas.microsoft.com/office/powerpoint/2010/main" val="2353745726"/>
              </p:ext>
            </p:extLst>
          </p:nvPr>
        </p:nvGraphicFramePr>
        <p:xfrm>
          <a:off x="359999" y="1944000"/>
          <a:ext cx="8490271" cy="429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43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6DC8-92C2-271E-87FF-0D8D44EA6B69}"/>
              </a:ext>
            </a:extLst>
          </p:cNvPr>
          <p:cNvSpPr>
            <a:spLocks noGrp="1"/>
          </p:cNvSpPr>
          <p:nvPr>
            <p:ph type="title"/>
          </p:nvPr>
        </p:nvSpPr>
        <p:spPr/>
        <p:txBody>
          <a:bodyPr/>
          <a:lstStyle/>
          <a:p>
            <a:r>
              <a:rPr lang="en-GB" sz="3200" dirty="0"/>
              <a:t>AOR major review – timeline of activities </a:t>
            </a:r>
            <a:endParaRPr lang="en-US" sz="3200" dirty="0"/>
          </a:p>
        </p:txBody>
      </p:sp>
      <p:graphicFrame>
        <p:nvGraphicFramePr>
          <p:cNvPr id="3" name="Diagram 2">
            <a:extLst>
              <a:ext uri="{FF2B5EF4-FFF2-40B4-BE49-F238E27FC236}">
                <a16:creationId xmlns:a16="http://schemas.microsoft.com/office/drawing/2014/main" id="{3DA41C23-C09F-49B2-A521-39E9E0FD7B74}"/>
              </a:ext>
            </a:extLst>
          </p:cNvPr>
          <p:cNvGraphicFramePr/>
          <p:nvPr>
            <p:extLst>
              <p:ext uri="{D42A27DB-BD31-4B8C-83A1-F6EECF244321}">
                <p14:modId xmlns:p14="http://schemas.microsoft.com/office/powerpoint/2010/main" val="2367158175"/>
              </p:ext>
            </p:extLst>
          </p:nvPr>
        </p:nvGraphicFramePr>
        <p:xfrm>
          <a:off x="360000" y="1719072"/>
          <a:ext cx="8207928" cy="4690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7608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0DD-2991-A988-B625-EDEE3A4EE78E}"/>
              </a:ext>
            </a:extLst>
          </p:cNvPr>
          <p:cNvSpPr>
            <a:spLocks noGrp="1"/>
          </p:cNvSpPr>
          <p:nvPr>
            <p:ph type="title"/>
          </p:nvPr>
        </p:nvSpPr>
        <p:spPr>
          <a:xfrm>
            <a:off x="360000" y="990001"/>
            <a:ext cx="8490270" cy="871806"/>
          </a:xfrm>
        </p:spPr>
        <p:txBody>
          <a:bodyPr anchor="t">
            <a:normAutofit/>
          </a:bodyPr>
          <a:lstStyle/>
          <a:p>
            <a:r>
              <a:rPr lang="en-GB" dirty="0"/>
              <a:t>Examples – student C (to consider)</a:t>
            </a:r>
          </a:p>
        </p:txBody>
      </p:sp>
      <p:graphicFrame>
        <p:nvGraphicFramePr>
          <p:cNvPr id="5" name="Text Placeholder 2">
            <a:extLst>
              <a:ext uri="{FF2B5EF4-FFF2-40B4-BE49-F238E27FC236}">
                <a16:creationId xmlns:a16="http://schemas.microsoft.com/office/drawing/2014/main" id="{CF45EA1A-7A6E-4B72-C17F-9141FD654DE0}"/>
              </a:ext>
            </a:extLst>
          </p:cNvPr>
          <p:cNvGraphicFramePr/>
          <p:nvPr>
            <p:extLst>
              <p:ext uri="{D42A27DB-BD31-4B8C-83A1-F6EECF244321}">
                <p14:modId xmlns:p14="http://schemas.microsoft.com/office/powerpoint/2010/main" val="1238402641"/>
              </p:ext>
            </p:extLst>
          </p:nvPr>
        </p:nvGraphicFramePr>
        <p:xfrm>
          <a:off x="359999" y="1944000"/>
          <a:ext cx="8490271" cy="4292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80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9AEB-B384-AA59-64E6-94DF7DFC6506}"/>
              </a:ext>
            </a:extLst>
          </p:cNvPr>
          <p:cNvSpPr>
            <a:spLocks noGrp="1"/>
          </p:cNvSpPr>
          <p:nvPr>
            <p:ph type="title"/>
          </p:nvPr>
        </p:nvSpPr>
        <p:spPr>
          <a:xfrm>
            <a:off x="360000" y="990001"/>
            <a:ext cx="8424000" cy="871806"/>
          </a:xfrm>
        </p:spPr>
        <p:txBody>
          <a:bodyPr anchor="t">
            <a:normAutofit/>
          </a:bodyPr>
          <a:lstStyle/>
          <a:p>
            <a:r>
              <a:rPr lang="en-GB" dirty="0"/>
              <a:t>Discuss in groups:</a:t>
            </a:r>
          </a:p>
        </p:txBody>
      </p:sp>
      <p:pic>
        <p:nvPicPr>
          <p:cNvPr id="5" name="Graphic 4" descr="Boardroom with solid fill">
            <a:extLst>
              <a:ext uri="{FF2B5EF4-FFF2-40B4-BE49-F238E27FC236}">
                <a16:creationId xmlns:a16="http://schemas.microsoft.com/office/drawing/2014/main" id="{C2A45CA6-8F91-454D-BCB7-C7F3210E7E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1983246"/>
            <a:ext cx="4122001" cy="4122001"/>
          </a:xfrm>
          <a:prstGeom prst="rect">
            <a:avLst/>
          </a:prstGeom>
        </p:spPr>
      </p:pic>
      <p:sp>
        <p:nvSpPr>
          <p:cNvPr id="10" name="Content Placeholder 2">
            <a:extLst>
              <a:ext uri="{FF2B5EF4-FFF2-40B4-BE49-F238E27FC236}">
                <a16:creationId xmlns:a16="http://schemas.microsoft.com/office/drawing/2014/main" id="{FA8FF6F5-33FF-F609-7F1A-3465CB197FF0}"/>
              </a:ext>
            </a:extLst>
          </p:cNvPr>
          <p:cNvSpPr>
            <a:spLocks noGrp="1"/>
          </p:cNvSpPr>
          <p:nvPr>
            <p:ph type="body" sz="quarter" idx="10"/>
          </p:nvPr>
        </p:nvSpPr>
        <p:spPr>
          <a:xfrm>
            <a:off x="4600574" y="1944688"/>
            <a:ext cx="4249695" cy="4504238"/>
          </a:xfrm>
        </p:spPr>
        <p:txBody>
          <a:bodyPr>
            <a:normAutofit fontScale="92500"/>
          </a:bodyPr>
          <a:lstStyle/>
          <a:p>
            <a:pPr marL="457200" indent="-457200">
              <a:buFont typeface="+mj-lt"/>
              <a:buAutoNum type="arabicPeriod"/>
            </a:pPr>
            <a:r>
              <a:rPr lang="en-US" dirty="0"/>
              <a:t>Would you like to return a lower level of data when students are not in the UK? </a:t>
            </a:r>
          </a:p>
          <a:p>
            <a:pPr marL="457200" indent="-457200">
              <a:buFont typeface="+mj-lt"/>
              <a:buAutoNum type="arabicPeriod"/>
            </a:pPr>
            <a:r>
              <a:rPr lang="en-US" dirty="0"/>
              <a:t>Can you see any difficulties with requirements shifting back and forth? </a:t>
            </a:r>
          </a:p>
          <a:p>
            <a:pPr marL="457200" indent="-457200">
              <a:buFont typeface="+mj-lt"/>
              <a:buAutoNum type="arabicPeriod"/>
            </a:pPr>
            <a:r>
              <a:rPr lang="en-US" dirty="0"/>
              <a:t>Are the scenarios clear for when students would move between the different levels of data? </a:t>
            </a:r>
          </a:p>
          <a:p>
            <a:pPr marL="457200" indent="-457200">
              <a:buFont typeface="+mj-lt"/>
              <a:buAutoNum type="arabicPeriod"/>
            </a:pPr>
            <a:r>
              <a:rPr lang="en-US" dirty="0"/>
              <a:t>What is the best way to identify these students? Is the TNE flag enough? </a:t>
            </a:r>
          </a:p>
          <a:p>
            <a:pPr marL="457200" indent="-457200">
              <a:buFont typeface="+mj-lt"/>
              <a:buAutoNum type="arabicPeriod"/>
            </a:pPr>
            <a:endParaRPr lang="en-US" dirty="0"/>
          </a:p>
        </p:txBody>
      </p:sp>
    </p:spTree>
    <p:extLst>
      <p:ext uri="{BB962C8B-B14F-4D97-AF65-F5344CB8AC3E}">
        <p14:creationId xmlns:p14="http://schemas.microsoft.com/office/powerpoint/2010/main" val="63765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7C98-F707-8706-BCC4-DAEC8619AFA0}"/>
              </a:ext>
            </a:extLst>
          </p:cNvPr>
          <p:cNvSpPr>
            <a:spLocks noGrp="1"/>
          </p:cNvSpPr>
          <p:nvPr>
            <p:ph type="title"/>
          </p:nvPr>
        </p:nvSpPr>
        <p:spPr>
          <a:xfrm>
            <a:off x="360000" y="990001"/>
            <a:ext cx="8490270" cy="871806"/>
          </a:xfrm>
        </p:spPr>
        <p:txBody>
          <a:bodyPr anchor="t">
            <a:normAutofit/>
          </a:bodyPr>
          <a:lstStyle/>
          <a:p>
            <a:r>
              <a:rPr lang="en-GB" dirty="0"/>
              <a:t>Questions to audience members</a:t>
            </a:r>
            <a:endParaRPr lang="en-US" dirty="0"/>
          </a:p>
        </p:txBody>
      </p:sp>
      <p:sp>
        <p:nvSpPr>
          <p:cNvPr id="3" name="Text Placeholder 2">
            <a:extLst>
              <a:ext uri="{FF2B5EF4-FFF2-40B4-BE49-F238E27FC236}">
                <a16:creationId xmlns:a16="http://schemas.microsoft.com/office/drawing/2014/main" id="{C4340CC5-7E62-9106-1731-25C45D85738F}"/>
              </a:ext>
            </a:extLst>
          </p:cNvPr>
          <p:cNvSpPr>
            <a:spLocks noGrp="1"/>
          </p:cNvSpPr>
          <p:nvPr>
            <p:ph idx="13"/>
          </p:nvPr>
        </p:nvSpPr>
        <p:spPr>
          <a:xfrm>
            <a:off x="360000" y="1944000"/>
            <a:ext cx="4134180" cy="4292413"/>
          </a:xfrm>
        </p:spPr>
        <p:txBody>
          <a:bodyPr>
            <a:normAutofit/>
          </a:bodyPr>
          <a:lstStyle/>
          <a:p>
            <a:pPr marL="0" indent="0">
              <a:buNone/>
            </a:pPr>
            <a:r>
              <a:rPr lang="en-GB" dirty="0"/>
              <a:t>We would like to run a session open to all providers on this. What is the most appropriate forum to do that? </a:t>
            </a:r>
          </a:p>
          <a:p>
            <a:r>
              <a:rPr lang="en-GB" dirty="0"/>
              <a:t>Formal consultation</a:t>
            </a:r>
          </a:p>
          <a:p>
            <a:r>
              <a:rPr lang="en-GB" dirty="0"/>
              <a:t>Workshop</a:t>
            </a:r>
          </a:p>
          <a:p>
            <a:r>
              <a:rPr lang="en-GB" dirty="0"/>
              <a:t>Online event</a:t>
            </a:r>
            <a:endParaRPr lang="en-US" dirty="0"/>
          </a:p>
          <a:p>
            <a:endParaRPr lang="en-GB" dirty="0"/>
          </a:p>
        </p:txBody>
      </p:sp>
      <p:pic>
        <p:nvPicPr>
          <p:cNvPr id="4" name="Graphic 3" descr="Questions with solid fill">
            <a:extLst>
              <a:ext uri="{FF2B5EF4-FFF2-40B4-BE49-F238E27FC236}">
                <a16:creationId xmlns:a16="http://schemas.microsoft.com/office/drawing/2014/main" id="{149A1B0A-EF3C-3CCC-4A51-038553C042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6090" y="2023116"/>
            <a:ext cx="4134180" cy="4134180"/>
          </a:xfrm>
          <a:prstGeom prst="rect">
            <a:avLst/>
          </a:prstGeom>
        </p:spPr>
      </p:pic>
    </p:spTree>
    <p:extLst>
      <p:ext uri="{BB962C8B-B14F-4D97-AF65-F5344CB8AC3E}">
        <p14:creationId xmlns:p14="http://schemas.microsoft.com/office/powerpoint/2010/main" val="1115924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3D62-E49D-C494-962C-62A3F089BB14}"/>
              </a:ext>
            </a:extLst>
          </p:cNvPr>
          <p:cNvSpPr>
            <a:spLocks noGrp="1"/>
          </p:cNvSpPr>
          <p:nvPr>
            <p:ph type="title"/>
          </p:nvPr>
        </p:nvSpPr>
        <p:spPr/>
        <p:txBody>
          <a:bodyPr>
            <a:normAutofit/>
          </a:bodyPr>
          <a:lstStyle/>
          <a:p>
            <a:r>
              <a:rPr lang="en-GB" dirty="0"/>
              <a:t>Things affecting future timelines</a:t>
            </a:r>
            <a:endParaRPr lang="en-US" dirty="0"/>
          </a:p>
        </p:txBody>
      </p:sp>
    </p:spTree>
    <p:extLst>
      <p:ext uri="{BB962C8B-B14F-4D97-AF65-F5344CB8AC3E}">
        <p14:creationId xmlns:p14="http://schemas.microsoft.com/office/powerpoint/2010/main" val="3769572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44A3-FF23-9651-FC88-A5EC9F8FD4FC}"/>
              </a:ext>
            </a:extLst>
          </p:cNvPr>
          <p:cNvSpPr>
            <a:spLocks noGrp="1"/>
          </p:cNvSpPr>
          <p:nvPr>
            <p:ph type="title"/>
          </p:nvPr>
        </p:nvSpPr>
        <p:spPr/>
        <p:txBody>
          <a:bodyPr/>
          <a:lstStyle/>
          <a:p>
            <a:r>
              <a:rPr lang="en-GB" dirty="0"/>
              <a:t>2023/24</a:t>
            </a:r>
          </a:p>
        </p:txBody>
      </p:sp>
      <p:sp>
        <p:nvSpPr>
          <p:cNvPr id="3" name="Text Placeholder 2">
            <a:extLst>
              <a:ext uri="{FF2B5EF4-FFF2-40B4-BE49-F238E27FC236}">
                <a16:creationId xmlns:a16="http://schemas.microsoft.com/office/drawing/2014/main" id="{1F9282DC-92A0-57F7-DBE9-F9F80532E748}"/>
              </a:ext>
            </a:extLst>
          </p:cNvPr>
          <p:cNvSpPr>
            <a:spLocks noGrp="1"/>
          </p:cNvSpPr>
          <p:nvPr>
            <p:ph type="body" sz="quarter" idx="10"/>
          </p:nvPr>
        </p:nvSpPr>
        <p:spPr/>
        <p:txBody>
          <a:bodyPr/>
          <a:lstStyle/>
          <a:p>
            <a:r>
              <a:rPr lang="en-GB" dirty="0"/>
              <a:t>Another annual Student collection</a:t>
            </a:r>
          </a:p>
          <a:p>
            <a:r>
              <a:rPr lang="en-GB" dirty="0"/>
              <a:t>Another AOR collection</a:t>
            </a:r>
          </a:p>
          <a:p>
            <a:r>
              <a:rPr lang="en-GB" dirty="0"/>
              <a:t>GMC spreadsheet return using standardised template </a:t>
            </a:r>
          </a:p>
          <a:p>
            <a:pPr marL="0" indent="0">
              <a:buNone/>
            </a:pPr>
            <a:endParaRPr lang="en-GB" dirty="0"/>
          </a:p>
        </p:txBody>
      </p:sp>
      <p:sp>
        <p:nvSpPr>
          <p:cNvPr id="4" name="Rectangle: Rounded Corners 3">
            <a:extLst>
              <a:ext uri="{FF2B5EF4-FFF2-40B4-BE49-F238E27FC236}">
                <a16:creationId xmlns:a16="http://schemas.microsoft.com/office/drawing/2014/main" id="{FACBD42D-BD73-8BD4-9AA8-20EF7158C15E}"/>
              </a:ext>
            </a:extLst>
          </p:cNvPr>
          <p:cNvSpPr/>
          <p:nvPr/>
        </p:nvSpPr>
        <p:spPr>
          <a:xfrm>
            <a:off x="293730" y="6027548"/>
            <a:ext cx="7652406" cy="48380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www.hesa.ac.uk/innovation/records/reviews/aggregate-offshore-2023-24</a:t>
            </a:r>
          </a:p>
        </p:txBody>
      </p:sp>
      <p:sp>
        <p:nvSpPr>
          <p:cNvPr id="5" name="Rectangle: Rounded Corners 4">
            <a:extLst>
              <a:ext uri="{FF2B5EF4-FFF2-40B4-BE49-F238E27FC236}">
                <a16:creationId xmlns:a16="http://schemas.microsoft.com/office/drawing/2014/main" id="{EF07D008-E04F-2748-E6E2-3B6999166BF7}"/>
              </a:ext>
            </a:extLst>
          </p:cNvPr>
          <p:cNvSpPr/>
          <p:nvPr/>
        </p:nvSpPr>
        <p:spPr>
          <a:xfrm>
            <a:off x="293730" y="5384193"/>
            <a:ext cx="6443136" cy="48380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www.hesa.ac.uk/innovation/records/reviews/student-2023-24</a:t>
            </a:r>
          </a:p>
        </p:txBody>
      </p:sp>
    </p:spTree>
    <p:extLst>
      <p:ext uri="{BB962C8B-B14F-4D97-AF65-F5344CB8AC3E}">
        <p14:creationId xmlns:p14="http://schemas.microsoft.com/office/powerpoint/2010/main" val="1348031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7C8D-D902-4CDA-5917-572E6EE9D762}"/>
              </a:ext>
            </a:extLst>
          </p:cNvPr>
          <p:cNvSpPr>
            <a:spLocks noGrp="1"/>
          </p:cNvSpPr>
          <p:nvPr>
            <p:ph type="title"/>
          </p:nvPr>
        </p:nvSpPr>
        <p:spPr/>
        <p:txBody>
          <a:bodyPr/>
          <a:lstStyle/>
          <a:p>
            <a:r>
              <a:rPr lang="en-GB" dirty="0"/>
              <a:t>2024/25</a:t>
            </a:r>
          </a:p>
        </p:txBody>
      </p:sp>
      <p:sp>
        <p:nvSpPr>
          <p:cNvPr id="3" name="Text Placeholder 2">
            <a:extLst>
              <a:ext uri="{FF2B5EF4-FFF2-40B4-BE49-F238E27FC236}">
                <a16:creationId xmlns:a16="http://schemas.microsoft.com/office/drawing/2014/main" id="{2C348873-3731-3BC6-40A7-186D5E822F7A}"/>
              </a:ext>
            </a:extLst>
          </p:cNvPr>
          <p:cNvSpPr>
            <a:spLocks noGrp="1"/>
          </p:cNvSpPr>
          <p:nvPr>
            <p:ph type="body" sz="quarter" idx="10"/>
          </p:nvPr>
        </p:nvSpPr>
        <p:spPr/>
        <p:txBody>
          <a:bodyPr/>
          <a:lstStyle/>
          <a:p>
            <a:r>
              <a:rPr lang="en-GB" dirty="0"/>
              <a:t>Another annual Student collection</a:t>
            </a:r>
          </a:p>
          <a:p>
            <a:r>
              <a:rPr lang="en-GB" dirty="0"/>
              <a:t>Another AOR collection</a:t>
            </a:r>
          </a:p>
          <a:p>
            <a:r>
              <a:rPr lang="en-GB" dirty="0"/>
              <a:t>2024/25: first potential collection of GMC Assessment data within Data Futures – THIS IS NOT HAPPENING</a:t>
            </a:r>
            <a:endParaRPr lang="en-US" dirty="0"/>
          </a:p>
          <a:p>
            <a:endParaRPr lang="en-GB" dirty="0"/>
          </a:p>
        </p:txBody>
      </p:sp>
      <p:sp>
        <p:nvSpPr>
          <p:cNvPr id="4" name="Rectangle: Rounded Corners 3">
            <a:extLst>
              <a:ext uri="{FF2B5EF4-FFF2-40B4-BE49-F238E27FC236}">
                <a16:creationId xmlns:a16="http://schemas.microsoft.com/office/drawing/2014/main" id="{EE2A6943-1923-BA07-CDD1-5988C7C7E1AD}"/>
              </a:ext>
            </a:extLst>
          </p:cNvPr>
          <p:cNvSpPr/>
          <p:nvPr/>
        </p:nvSpPr>
        <p:spPr>
          <a:xfrm>
            <a:off x="293730" y="6027548"/>
            <a:ext cx="6443136" cy="48380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www.hesa.ac.uk/innovation/records/reviews/student-2024-25</a:t>
            </a:r>
          </a:p>
        </p:txBody>
      </p:sp>
    </p:spTree>
    <p:extLst>
      <p:ext uri="{BB962C8B-B14F-4D97-AF65-F5344CB8AC3E}">
        <p14:creationId xmlns:p14="http://schemas.microsoft.com/office/powerpoint/2010/main" val="2524482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B91F-F7A5-AABB-2C66-85A5951BA654}"/>
              </a:ext>
            </a:extLst>
          </p:cNvPr>
          <p:cNvSpPr>
            <a:spLocks noGrp="1"/>
          </p:cNvSpPr>
          <p:nvPr>
            <p:ph type="title"/>
          </p:nvPr>
        </p:nvSpPr>
        <p:spPr/>
        <p:txBody>
          <a:bodyPr/>
          <a:lstStyle/>
          <a:p>
            <a:r>
              <a:rPr lang="en-GB" dirty="0"/>
              <a:t>2025/26</a:t>
            </a:r>
          </a:p>
        </p:txBody>
      </p:sp>
      <p:sp>
        <p:nvSpPr>
          <p:cNvPr id="3" name="Text Placeholder 2">
            <a:extLst>
              <a:ext uri="{FF2B5EF4-FFF2-40B4-BE49-F238E27FC236}">
                <a16:creationId xmlns:a16="http://schemas.microsoft.com/office/drawing/2014/main" id="{32126F0B-DA8F-B801-E339-DB0E3788C48A}"/>
              </a:ext>
            </a:extLst>
          </p:cNvPr>
          <p:cNvSpPr>
            <a:spLocks noGrp="1"/>
          </p:cNvSpPr>
          <p:nvPr>
            <p:ph type="body" sz="quarter" idx="10"/>
          </p:nvPr>
        </p:nvSpPr>
        <p:spPr/>
        <p:txBody>
          <a:bodyPr/>
          <a:lstStyle/>
          <a:p>
            <a:r>
              <a:rPr lang="en-GB" dirty="0"/>
              <a:t>No more ITT returns </a:t>
            </a:r>
          </a:p>
          <a:p>
            <a:r>
              <a:rPr lang="en-GB" dirty="0"/>
              <a:t>Another annual Student collection</a:t>
            </a:r>
          </a:p>
          <a:p>
            <a:r>
              <a:rPr lang="en-GB" dirty="0"/>
              <a:t>Another AOR collection</a:t>
            </a:r>
          </a:p>
          <a:p>
            <a:endParaRPr lang="en-GB" dirty="0"/>
          </a:p>
          <a:p>
            <a:r>
              <a:rPr lang="en-GB" dirty="0"/>
              <a:t>Expansion to Student record coverage to include UK partnership students (plus registration details)  </a:t>
            </a:r>
          </a:p>
        </p:txBody>
      </p:sp>
      <p:sp>
        <p:nvSpPr>
          <p:cNvPr id="4" name="Rectangle: Rounded Corners 3">
            <a:extLst>
              <a:ext uri="{FF2B5EF4-FFF2-40B4-BE49-F238E27FC236}">
                <a16:creationId xmlns:a16="http://schemas.microsoft.com/office/drawing/2014/main" id="{323C20FE-90F0-4690-7C37-DED959205DC5}"/>
              </a:ext>
            </a:extLst>
          </p:cNvPr>
          <p:cNvSpPr/>
          <p:nvPr/>
        </p:nvSpPr>
        <p:spPr>
          <a:xfrm>
            <a:off x="293730" y="6027548"/>
            <a:ext cx="6443136" cy="48380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www.hesa.ac.uk/innovation/records/reviews/student-2025-26</a:t>
            </a:r>
          </a:p>
        </p:txBody>
      </p:sp>
    </p:spTree>
    <p:extLst>
      <p:ext uri="{BB962C8B-B14F-4D97-AF65-F5344CB8AC3E}">
        <p14:creationId xmlns:p14="http://schemas.microsoft.com/office/powerpoint/2010/main" val="2062570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B91F-F7A5-AABB-2C66-85A5951BA654}"/>
              </a:ext>
            </a:extLst>
          </p:cNvPr>
          <p:cNvSpPr>
            <a:spLocks noGrp="1"/>
          </p:cNvSpPr>
          <p:nvPr>
            <p:ph type="title"/>
          </p:nvPr>
        </p:nvSpPr>
        <p:spPr/>
        <p:txBody>
          <a:bodyPr/>
          <a:lstStyle/>
          <a:p>
            <a:r>
              <a:rPr lang="en-GB" dirty="0"/>
              <a:t>2026/27</a:t>
            </a:r>
          </a:p>
        </p:txBody>
      </p:sp>
      <p:sp>
        <p:nvSpPr>
          <p:cNvPr id="3" name="Text Placeholder 2">
            <a:extLst>
              <a:ext uri="{FF2B5EF4-FFF2-40B4-BE49-F238E27FC236}">
                <a16:creationId xmlns:a16="http://schemas.microsoft.com/office/drawing/2014/main" id="{32126F0B-DA8F-B801-E339-DB0E3788C48A}"/>
              </a:ext>
            </a:extLst>
          </p:cNvPr>
          <p:cNvSpPr>
            <a:spLocks noGrp="1"/>
          </p:cNvSpPr>
          <p:nvPr>
            <p:ph type="body" sz="quarter" idx="10"/>
          </p:nvPr>
        </p:nvSpPr>
        <p:spPr/>
        <p:txBody>
          <a:bodyPr/>
          <a:lstStyle/>
          <a:p>
            <a:r>
              <a:rPr lang="en-GB" dirty="0"/>
              <a:t>First possible in-year return?</a:t>
            </a:r>
          </a:p>
          <a:p>
            <a:r>
              <a:rPr lang="en-GB" dirty="0"/>
              <a:t>Expansion to Student record coverage to include TNE students for providers in England and Wales</a:t>
            </a:r>
          </a:p>
          <a:p>
            <a:r>
              <a:rPr lang="en-GB" dirty="0"/>
              <a:t>Expansion to AOR for providers in Northern Ireland and Scotland</a:t>
            </a:r>
          </a:p>
          <a:p>
            <a:r>
              <a:rPr lang="en-GB" dirty="0"/>
              <a:t>Data collected for LLE?</a:t>
            </a:r>
          </a:p>
          <a:p>
            <a:r>
              <a:rPr lang="en-GB" dirty="0"/>
              <a:t>Staff record review outcomes implemented</a:t>
            </a:r>
          </a:p>
        </p:txBody>
      </p:sp>
      <p:sp>
        <p:nvSpPr>
          <p:cNvPr id="4" name="Rectangle: Rounded Corners 3">
            <a:extLst>
              <a:ext uri="{FF2B5EF4-FFF2-40B4-BE49-F238E27FC236}">
                <a16:creationId xmlns:a16="http://schemas.microsoft.com/office/drawing/2014/main" id="{77DC1AFD-4BE2-E3BE-7830-7397AA33F87A}"/>
              </a:ext>
            </a:extLst>
          </p:cNvPr>
          <p:cNvSpPr/>
          <p:nvPr/>
        </p:nvSpPr>
        <p:spPr>
          <a:xfrm>
            <a:off x="293730" y="6027548"/>
            <a:ext cx="8155326" cy="48380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www.hesa.ac.uk/news/14-03-2024/independent-review-in-year-student-record</a:t>
            </a:r>
          </a:p>
        </p:txBody>
      </p:sp>
      <p:sp>
        <p:nvSpPr>
          <p:cNvPr id="5" name="Rectangle: Rounded Corners 4">
            <a:extLst>
              <a:ext uri="{FF2B5EF4-FFF2-40B4-BE49-F238E27FC236}">
                <a16:creationId xmlns:a16="http://schemas.microsoft.com/office/drawing/2014/main" id="{8EE93A02-A83D-16C7-A3A2-DED4A9714E27}"/>
              </a:ext>
            </a:extLst>
          </p:cNvPr>
          <p:cNvSpPr/>
          <p:nvPr/>
        </p:nvSpPr>
        <p:spPr>
          <a:xfrm>
            <a:off x="293730" y="5435081"/>
            <a:ext cx="7103766" cy="48380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www.hesa.ac.uk/news/23-11-2023/aor-consultation-initial-outcomes</a:t>
            </a:r>
          </a:p>
        </p:txBody>
      </p:sp>
    </p:spTree>
    <p:extLst>
      <p:ext uri="{BB962C8B-B14F-4D97-AF65-F5344CB8AC3E}">
        <p14:creationId xmlns:p14="http://schemas.microsoft.com/office/powerpoint/2010/main" val="563770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23B5-37CE-4132-62DC-E042D6A6170A}"/>
              </a:ext>
            </a:extLst>
          </p:cNvPr>
          <p:cNvSpPr>
            <a:spLocks noGrp="1"/>
          </p:cNvSpPr>
          <p:nvPr>
            <p:ph type="title"/>
          </p:nvPr>
        </p:nvSpPr>
        <p:spPr/>
        <p:txBody>
          <a:bodyPr/>
          <a:lstStyle/>
          <a:p>
            <a:r>
              <a:rPr lang="en-GB" dirty="0"/>
              <a:t>First possible in-year return? </a:t>
            </a:r>
            <a:endParaRPr lang="en-US" dirty="0"/>
          </a:p>
        </p:txBody>
      </p:sp>
      <p:sp>
        <p:nvSpPr>
          <p:cNvPr id="3" name="Text Placeholder 2">
            <a:extLst>
              <a:ext uri="{FF2B5EF4-FFF2-40B4-BE49-F238E27FC236}">
                <a16:creationId xmlns:a16="http://schemas.microsoft.com/office/drawing/2014/main" id="{7CAF1CE1-8827-5810-8070-54833142D2F3}"/>
              </a:ext>
            </a:extLst>
          </p:cNvPr>
          <p:cNvSpPr>
            <a:spLocks noGrp="1"/>
          </p:cNvSpPr>
          <p:nvPr>
            <p:ph type="body" sz="quarter" idx="10"/>
          </p:nvPr>
        </p:nvSpPr>
        <p:spPr>
          <a:xfrm>
            <a:off x="360000" y="1944688"/>
            <a:ext cx="8490270" cy="4559058"/>
          </a:xfrm>
        </p:spPr>
        <p:txBody>
          <a:bodyPr/>
          <a:lstStyle/>
          <a:p>
            <a:r>
              <a:rPr lang="en-US" dirty="0">
                <a:solidFill>
                  <a:srgbClr val="000000"/>
                </a:solidFill>
                <a:latin typeface="Arial" panose="020B0604020202020204" pitchFamily="34" charset="0"/>
                <a:ea typeface="Calibri" panose="020F0502020204030204" pitchFamily="34" charset="0"/>
              </a:rPr>
              <a:t>There will be two reference periods</a:t>
            </a:r>
          </a:p>
          <a:p>
            <a:pPr lvl="1"/>
            <a:r>
              <a:rPr lang="en-US" dirty="0">
                <a:solidFill>
                  <a:srgbClr val="000000"/>
                </a:solidFill>
                <a:latin typeface="Arial" panose="020B0604020202020204" pitchFamily="34" charset="0"/>
                <a:ea typeface="Calibri" panose="020F0502020204030204" pitchFamily="34" charset="0"/>
              </a:rPr>
              <a:t>Reference period one: 1 August - 1 December</a:t>
            </a:r>
          </a:p>
          <a:p>
            <a:pPr lvl="1"/>
            <a:r>
              <a:rPr lang="en-US" dirty="0">
                <a:solidFill>
                  <a:srgbClr val="000000"/>
                </a:solidFill>
                <a:latin typeface="Arial" panose="020B0604020202020204" pitchFamily="34" charset="0"/>
                <a:ea typeface="Calibri" panose="020F0502020204030204" pitchFamily="34" charset="0"/>
              </a:rPr>
              <a:t>Reference period two: 2 December - 31 July</a:t>
            </a:r>
          </a:p>
          <a:p>
            <a:endParaRPr lang="en-US"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9482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212C-1011-B38A-BD31-4FFAB91B5A3D}"/>
              </a:ext>
            </a:extLst>
          </p:cNvPr>
          <p:cNvSpPr>
            <a:spLocks noGrp="1"/>
          </p:cNvSpPr>
          <p:nvPr>
            <p:ph type="title"/>
          </p:nvPr>
        </p:nvSpPr>
        <p:spPr>
          <a:xfrm>
            <a:off x="360000" y="990001"/>
            <a:ext cx="8630802" cy="871806"/>
          </a:xfrm>
        </p:spPr>
        <p:txBody>
          <a:bodyPr/>
          <a:lstStyle/>
          <a:p>
            <a:r>
              <a:rPr lang="en-GB" sz="2800" dirty="0"/>
              <a:t>Staff record review – themes</a:t>
            </a:r>
            <a:endParaRPr lang="en-US" sz="2800" dirty="0"/>
          </a:p>
        </p:txBody>
      </p:sp>
      <p:sp>
        <p:nvSpPr>
          <p:cNvPr id="3" name="Text Placeholder 2">
            <a:extLst>
              <a:ext uri="{FF2B5EF4-FFF2-40B4-BE49-F238E27FC236}">
                <a16:creationId xmlns:a16="http://schemas.microsoft.com/office/drawing/2014/main" id="{4075FBA1-9CF6-D96D-D71F-23A66A14848A}"/>
              </a:ext>
            </a:extLst>
          </p:cNvPr>
          <p:cNvSpPr>
            <a:spLocks noGrp="1"/>
          </p:cNvSpPr>
          <p:nvPr>
            <p:ph type="body" sz="quarter" idx="10"/>
          </p:nvPr>
        </p:nvSpPr>
        <p:spPr>
          <a:xfrm>
            <a:off x="360000" y="1609344"/>
            <a:ext cx="8490270" cy="4846320"/>
          </a:xfrm>
        </p:spPr>
        <p:txBody>
          <a:bodyPr/>
          <a:lstStyle/>
          <a:p>
            <a:pPr marL="0" indent="0">
              <a:buNone/>
            </a:pPr>
            <a:r>
              <a:rPr lang="en-GB" sz="1800"/>
              <a:t>1) Coverage of the record</a:t>
            </a:r>
          </a:p>
          <a:p>
            <a:pPr lvl="1"/>
            <a:r>
              <a:rPr lang="en-GB" sz="1800"/>
              <a:t>Non-academic (or professional services) staff</a:t>
            </a:r>
          </a:p>
          <a:p>
            <a:pPr lvl="1"/>
            <a:r>
              <a:rPr lang="en-GB" sz="1800"/>
              <a:t>Staff working for wholly owned subsidiary companies</a:t>
            </a:r>
          </a:p>
          <a:p>
            <a:pPr marL="0" indent="0">
              <a:buNone/>
            </a:pPr>
            <a:r>
              <a:rPr lang="en-GB" sz="1800"/>
              <a:t>2) Careers in HE</a:t>
            </a:r>
          </a:p>
          <a:p>
            <a:pPr lvl="1"/>
            <a:r>
              <a:rPr lang="en-GB" sz="1800"/>
              <a:t>Career stages and employment conditions</a:t>
            </a:r>
          </a:p>
          <a:p>
            <a:pPr lvl="1"/>
            <a:r>
              <a:rPr lang="en-GB" sz="1800"/>
              <a:t>Progression and longitudinal tracking</a:t>
            </a:r>
          </a:p>
          <a:p>
            <a:pPr lvl="1"/>
            <a:r>
              <a:rPr lang="en-GB" sz="1800"/>
              <a:t>Porosity of the sector</a:t>
            </a:r>
          </a:p>
          <a:p>
            <a:pPr marL="0" indent="0">
              <a:buNone/>
            </a:pPr>
            <a:r>
              <a:rPr lang="en-GB" sz="1800"/>
              <a:t>3) Staff activities and employment functions</a:t>
            </a:r>
          </a:p>
          <a:p>
            <a:pPr lvl="1"/>
            <a:r>
              <a:rPr lang="en-GB" sz="1800"/>
              <a:t>Research activity and the REF</a:t>
            </a:r>
          </a:p>
          <a:p>
            <a:pPr lvl="1"/>
            <a:r>
              <a:rPr lang="en-GB" sz="1800"/>
              <a:t>Blurred line between academic and non-academic staff</a:t>
            </a:r>
          </a:p>
          <a:p>
            <a:pPr lvl="1"/>
            <a:r>
              <a:rPr lang="en-GB" sz="1800"/>
              <a:t>Involvement in KE</a:t>
            </a:r>
          </a:p>
          <a:p>
            <a:pPr marL="0" indent="0">
              <a:buNone/>
            </a:pPr>
            <a:r>
              <a:rPr lang="en-GB" sz="1800"/>
              <a:t>4) Staff demographics</a:t>
            </a:r>
          </a:p>
          <a:p>
            <a:pPr lvl="1"/>
            <a:r>
              <a:rPr lang="en-GB" sz="1800"/>
              <a:t>Pay gaps (gender and intersectional)</a:t>
            </a:r>
          </a:p>
          <a:p>
            <a:pPr lvl="1"/>
            <a:r>
              <a:rPr lang="en-GB" sz="1800"/>
              <a:t>Comparison of academic and non-academic staff</a:t>
            </a:r>
          </a:p>
          <a:p>
            <a:pPr lvl="1"/>
            <a:r>
              <a:rPr lang="en-GB" sz="1800"/>
              <a:t>Nationality and immigration issues</a:t>
            </a:r>
          </a:p>
          <a:p>
            <a:pPr marL="0" indent="0">
              <a:buNone/>
            </a:pPr>
            <a:endParaRPr lang="en-US" sz="2000"/>
          </a:p>
        </p:txBody>
      </p:sp>
    </p:spTree>
    <p:extLst>
      <p:ext uri="{BB962C8B-B14F-4D97-AF65-F5344CB8AC3E}">
        <p14:creationId xmlns:p14="http://schemas.microsoft.com/office/powerpoint/2010/main" val="100007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6DC8-92C2-271E-87FF-0D8D44EA6B69}"/>
              </a:ext>
            </a:extLst>
          </p:cNvPr>
          <p:cNvSpPr>
            <a:spLocks noGrp="1"/>
          </p:cNvSpPr>
          <p:nvPr>
            <p:ph type="title"/>
          </p:nvPr>
        </p:nvSpPr>
        <p:spPr/>
        <p:txBody>
          <a:bodyPr/>
          <a:lstStyle/>
          <a:p>
            <a:r>
              <a:rPr lang="en-GB" sz="3200" dirty="0"/>
              <a:t>AOR major review – consultation</a:t>
            </a:r>
            <a:endParaRPr lang="en-US" sz="3200" dirty="0"/>
          </a:p>
        </p:txBody>
      </p:sp>
      <p:sp>
        <p:nvSpPr>
          <p:cNvPr id="3" name="Text Placeholder 2">
            <a:extLst>
              <a:ext uri="{FF2B5EF4-FFF2-40B4-BE49-F238E27FC236}">
                <a16:creationId xmlns:a16="http://schemas.microsoft.com/office/drawing/2014/main" id="{98769077-E257-DBDF-0F94-94F3E31E6084}"/>
              </a:ext>
            </a:extLst>
          </p:cNvPr>
          <p:cNvSpPr>
            <a:spLocks noGrp="1"/>
          </p:cNvSpPr>
          <p:nvPr>
            <p:ph type="body" sz="quarter" idx="10"/>
          </p:nvPr>
        </p:nvSpPr>
        <p:spPr/>
        <p:txBody>
          <a:bodyPr/>
          <a:lstStyle/>
          <a:p>
            <a:r>
              <a:rPr lang="en-GB"/>
              <a:t>88 responses to the consultations</a:t>
            </a:r>
          </a:p>
          <a:p>
            <a:pPr lvl="1"/>
            <a:r>
              <a:rPr lang="en-GB"/>
              <a:t>UCAS sent a separate response </a:t>
            </a:r>
            <a:endParaRPr lang="en-US"/>
          </a:p>
          <a:p>
            <a:endParaRPr lang="en-US"/>
          </a:p>
        </p:txBody>
      </p:sp>
      <p:graphicFrame>
        <p:nvGraphicFramePr>
          <p:cNvPr id="4" name="Diagram 3">
            <a:extLst>
              <a:ext uri="{FF2B5EF4-FFF2-40B4-BE49-F238E27FC236}">
                <a16:creationId xmlns:a16="http://schemas.microsoft.com/office/drawing/2014/main" id="{8AF8C7F5-E910-F0E3-C0D5-AC5A8F5BC8A9}"/>
              </a:ext>
            </a:extLst>
          </p:cNvPr>
          <p:cNvGraphicFramePr/>
          <p:nvPr/>
        </p:nvGraphicFramePr>
        <p:xfrm>
          <a:off x="293730" y="2794494"/>
          <a:ext cx="4458888" cy="3599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9E5B4AE-E851-2166-E0AA-7BE2DC53CA55}"/>
              </a:ext>
            </a:extLst>
          </p:cNvPr>
          <p:cNvGraphicFramePr/>
          <p:nvPr/>
        </p:nvGraphicFramePr>
        <p:xfrm>
          <a:off x="5437239" y="3068814"/>
          <a:ext cx="3606177" cy="35991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B02A6E24-B678-32CD-F23C-7A3FB88115B7}"/>
              </a:ext>
            </a:extLst>
          </p:cNvPr>
          <p:cNvSpPr txBox="1"/>
          <p:nvPr/>
        </p:nvSpPr>
        <p:spPr>
          <a:xfrm>
            <a:off x="731520" y="6393687"/>
            <a:ext cx="1945789" cy="369332"/>
          </a:xfrm>
          <a:prstGeom prst="rect">
            <a:avLst/>
          </a:prstGeom>
          <a:noFill/>
        </p:spPr>
        <p:txBody>
          <a:bodyPr wrap="none" rtlCol="0">
            <a:spAutoFit/>
          </a:bodyPr>
          <a:lstStyle/>
          <a:p>
            <a:r>
              <a:rPr lang="en-GB" b="1"/>
              <a:t>England / Wales</a:t>
            </a:r>
          </a:p>
        </p:txBody>
      </p:sp>
      <p:sp>
        <p:nvSpPr>
          <p:cNvPr id="7" name="TextBox 6">
            <a:extLst>
              <a:ext uri="{FF2B5EF4-FFF2-40B4-BE49-F238E27FC236}">
                <a16:creationId xmlns:a16="http://schemas.microsoft.com/office/drawing/2014/main" id="{BA95BFEE-C08C-286F-DABA-847816B91919}"/>
              </a:ext>
            </a:extLst>
          </p:cNvPr>
          <p:cNvSpPr txBox="1"/>
          <p:nvPr/>
        </p:nvSpPr>
        <p:spPr>
          <a:xfrm>
            <a:off x="4862000" y="6393687"/>
            <a:ext cx="3147015" cy="369332"/>
          </a:xfrm>
          <a:prstGeom prst="rect">
            <a:avLst/>
          </a:prstGeom>
          <a:noFill/>
        </p:spPr>
        <p:txBody>
          <a:bodyPr wrap="none" rtlCol="0">
            <a:spAutoFit/>
          </a:bodyPr>
          <a:lstStyle/>
          <a:p>
            <a:r>
              <a:rPr lang="en-GB" b="1"/>
              <a:t>Northern Ireland / Scotland</a:t>
            </a:r>
          </a:p>
        </p:txBody>
      </p:sp>
    </p:spTree>
    <p:extLst>
      <p:ext uri="{BB962C8B-B14F-4D97-AF65-F5344CB8AC3E}">
        <p14:creationId xmlns:p14="http://schemas.microsoft.com/office/powerpoint/2010/main" val="3907404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AF14-38FD-405C-B897-71CCEA960A3F}"/>
              </a:ext>
            </a:extLst>
          </p:cNvPr>
          <p:cNvSpPr>
            <a:spLocks noGrp="1"/>
          </p:cNvSpPr>
          <p:nvPr>
            <p:ph type="title"/>
          </p:nvPr>
        </p:nvSpPr>
        <p:spPr/>
        <p:txBody>
          <a:bodyPr/>
          <a:lstStyle/>
          <a:p>
            <a:r>
              <a:rPr lang="en-US"/>
              <a:t>Any questions?</a:t>
            </a:r>
            <a:endParaRPr lang="en-GB"/>
          </a:p>
        </p:txBody>
      </p:sp>
      <p:pic>
        <p:nvPicPr>
          <p:cNvPr id="3" name="Picture 2">
            <a:extLst>
              <a:ext uri="{FF2B5EF4-FFF2-40B4-BE49-F238E27FC236}">
                <a16:creationId xmlns:a16="http://schemas.microsoft.com/office/drawing/2014/main" id="{6563C623-065B-4909-8F80-CBF1D10C0C2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0427" y="1861807"/>
            <a:ext cx="4103146" cy="4103146"/>
          </a:xfrm>
          <a:prstGeom prst="rect">
            <a:avLst/>
          </a:prstGeom>
        </p:spPr>
      </p:pic>
    </p:spTree>
    <p:extLst>
      <p:ext uri="{BB962C8B-B14F-4D97-AF65-F5344CB8AC3E}">
        <p14:creationId xmlns:p14="http://schemas.microsoft.com/office/powerpoint/2010/main" val="552262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96" name="Google Shape;96;p13" descr="C:\Users\admin\Pictures\Twitter.jpg"/>
          <p:cNvPicPr preferRelativeResize="0"/>
          <p:nvPr/>
        </p:nvPicPr>
        <p:blipFill rotWithShape="1">
          <a:blip r:embed="rId3">
            <a:alphaModFix/>
          </a:blip>
          <a:srcRect/>
          <a:stretch/>
        </p:blipFill>
        <p:spPr>
          <a:xfrm>
            <a:off x="107504" y="6427721"/>
            <a:ext cx="216831" cy="216830"/>
          </a:xfrm>
          <a:prstGeom prst="rect">
            <a:avLst/>
          </a:prstGeom>
          <a:noFill/>
          <a:ln>
            <a:noFill/>
          </a:ln>
        </p:spPr>
      </p:pic>
      <p:pic>
        <p:nvPicPr>
          <p:cNvPr id="97" name="Google Shape;97;p13" descr="C:\Users\admin\Pictures\WWWSROC.png"/>
          <p:cNvPicPr preferRelativeResize="0"/>
          <p:nvPr/>
        </p:nvPicPr>
        <p:blipFill rotWithShape="1">
          <a:blip r:embed="rId4">
            <a:alphaModFix/>
          </a:blip>
          <a:srcRect/>
          <a:stretch/>
        </p:blipFill>
        <p:spPr>
          <a:xfrm>
            <a:off x="7740352" y="6396776"/>
            <a:ext cx="285038" cy="272584"/>
          </a:xfrm>
          <a:prstGeom prst="rect">
            <a:avLst/>
          </a:prstGeom>
          <a:noFill/>
          <a:ln>
            <a:noFill/>
          </a:ln>
        </p:spPr>
      </p:pic>
      <p:sp>
        <p:nvSpPr>
          <p:cNvPr id="98" name="Google Shape;98;p13"/>
          <p:cNvSpPr txBox="1"/>
          <p:nvPr/>
        </p:nvSpPr>
        <p:spPr>
          <a:xfrm>
            <a:off x="294107" y="6453336"/>
            <a:ext cx="6774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#sroc24</a:t>
            </a:r>
            <a:endParaRPr sz="1200" dirty="0">
              <a:solidFill>
                <a:schemeClr val="dk1"/>
              </a:solidFill>
              <a:latin typeface="Calibri"/>
              <a:ea typeface="Calibri"/>
              <a:cs typeface="Calibri"/>
              <a:sym typeface="Calibri"/>
            </a:endParaRPr>
          </a:p>
        </p:txBody>
      </p:sp>
      <p:sp>
        <p:nvSpPr>
          <p:cNvPr id="99" name="Google Shape;99;p13"/>
          <p:cNvSpPr txBox="1"/>
          <p:nvPr/>
        </p:nvSpPr>
        <p:spPr>
          <a:xfrm>
            <a:off x="7956376" y="6453336"/>
            <a:ext cx="117211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www.sroc.ac.uk</a:t>
            </a:r>
            <a:endParaRPr sz="1200">
              <a:solidFill>
                <a:schemeClr val="dk1"/>
              </a:solidFill>
              <a:latin typeface="Calibri"/>
              <a:ea typeface="Calibri"/>
              <a:cs typeface="Calibri"/>
              <a:sym typeface="Calibri"/>
            </a:endParaRPr>
          </a:p>
        </p:txBody>
      </p:sp>
      <p:cxnSp>
        <p:nvCxnSpPr>
          <p:cNvPr id="101" name="Google Shape;101;p13"/>
          <p:cNvCxnSpPr/>
          <p:nvPr/>
        </p:nvCxnSpPr>
        <p:spPr>
          <a:xfrm>
            <a:off x="0" y="1124744"/>
            <a:ext cx="9128492" cy="0"/>
          </a:xfrm>
          <a:prstGeom prst="straightConnector1">
            <a:avLst/>
          </a:prstGeom>
          <a:noFill/>
          <a:ln w="25400" cap="flat" cmpd="sng">
            <a:solidFill>
              <a:srgbClr val="002060"/>
            </a:solidFill>
            <a:prstDash val="solid"/>
            <a:round/>
            <a:headEnd type="none" w="sm" len="sm"/>
            <a:tailEnd type="none" w="sm" len="sm"/>
          </a:ln>
        </p:spPr>
      </p:cxnSp>
      <p:pic>
        <p:nvPicPr>
          <p:cNvPr id="102" name="Google Shape;102;p13" descr="C:\Users\admin\Pictures\SROC\SROC_FULL RED BLK on WHITE.png"/>
          <p:cNvPicPr preferRelativeResize="0"/>
          <p:nvPr/>
        </p:nvPicPr>
        <p:blipFill rotWithShape="1">
          <a:blip r:embed="rId5">
            <a:alphaModFix/>
          </a:blip>
          <a:srcRect/>
          <a:stretch/>
        </p:blipFill>
        <p:spPr>
          <a:xfrm>
            <a:off x="3075" y="119286"/>
            <a:ext cx="2552701" cy="933450"/>
          </a:xfrm>
          <a:prstGeom prst="rect">
            <a:avLst/>
          </a:prstGeom>
          <a:noFill/>
          <a:ln>
            <a:noFill/>
          </a:ln>
        </p:spPr>
      </p:pic>
      <p:sp>
        <p:nvSpPr>
          <p:cNvPr id="12" name="Google Shape;112;p14"/>
          <p:cNvSpPr txBox="1">
            <a:spLocks noGrp="1"/>
          </p:cNvSpPr>
          <p:nvPr>
            <p:ph type="ctrTitle"/>
          </p:nvPr>
        </p:nvSpPr>
        <p:spPr>
          <a:xfrm>
            <a:off x="551778" y="1127175"/>
            <a:ext cx="7990656" cy="4750098"/>
          </a:xfrm>
          <a:prstGeom prst="rect">
            <a:avLst/>
          </a:prstGeom>
          <a:noFill/>
          <a:ln>
            <a:noFill/>
          </a:ln>
        </p:spPr>
        <p:txBody>
          <a:bodyPr spcFirstLastPara="1" wrap="square" lIns="91425" tIns="45700" rIns="91425" bIns="45700" anchor="ctr" anchorCtr="0">
            <a:noAutofit/>
          </a:bodyPr>
          <a:lstStyle/>
          <a:p>
            <a:pPr lvl="0"/>
            <a:r>
              <a:rPr lang="en-GB" sz="2400" dirty="0"/>
              <a:t>We hope you have enjoyed this session and we value your feedback, please take the time to rate this session in the conference app.</a:t>
            </a:r>
            <a:br>
              <a:rPr lang="en-GB" sz="2400" dirty="0"/>
            </a:br>
            <a:br>
              <a:rPr lang="en-GB" sz="2400" dirty="0"/>
            </a:br>
            <a:r>
              <a:rPr lang="en-GB" sz="2400" dirty="0"/>
              <a:t>You can find a guide in the app FAQs.</a:t>
            </a:r>
            <a:br>
              <a:rPr lang="en-GB" sz="2400" dirty="0"/>
            </a:br>
            <a:br>
              <a:rPr lang="en-GB" sz="2400" dirty="0"/>
            </a:br>
            <a:r>
              <a:rPr lang="en-GB" sz="2400" b="1" dirty="0"/>
              <a:t>Coming up next: Refreshments in the Esther </a:t>
            </a:r>
            <a:r>
              <a:rPr lang="en-GB" sz="2400" b="1"/>
              <a:t>Simpson Cafe</a:t>
            </a:r>
            <a:endParaRPr sz="2400" b="1" i="0" u="none" strike="noStrike" cap="none" dirty="0">
              <a:solidFill>
                <a:schemeClr val="dk1"/>
              </a:solidFill>
              <a:sym typeface="Calibri"/>
            </a:endParaRPr>
          </a:p>
        </p:txBody>
      </p:sp>
      <p:pic>
        <p:nvPicPr>
          <p:cNvPr id="2" name="Picture 1" descr="A black text on a white background&#10;&#10;Description automatically generated">
            <a:extLst>
              <a:ext uri="{FF2B5EF4-FFF2-40B4-BE49-F238E27FC236}">
                <a16:creationId xmlns:a16="http://schemas.microsoft.com/office/drawing/2014/main" id="{D5592C1B-DD8C-5FA9-BC59-FD9BF8E4980E}"/>
              </a:ext>
            </a:extLst>
          </p:cNvPr>
          <p:cNvPicPr>
            <a:picLocks noChangeAspect="1"/>
          </p:cNvPicPr>
          <p:nvPr/>
        </p:nvPicPr>
        <p:blipFill>
          <a:blip r:embed="rId6"/>
          <a:stretch>
            <a:fillRect/>
          </a:stretch>
        </p:blipFill>
        <p:spPr>
          <a:xfrm>
            <a:off x="6167094" y="188640"/>
            <a:ext cx="2704517" cy="772719"/>
          </a:xfrm>
          <a:prstGeom prst="rect">
            <a:avLst/>
          </a:prstGeom>
        </p:spPr>
      </p:pic>
    </p:spTree>
    <p:extLst>
      <p:ext uri="{BB962C8B-B14F-4D97-AF65-F5344CB8AC3E}">
        <p14:creationId xmlns:p14="http://schemas.microsoft.com/office/powerpoint/2010/main" val="153956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sz="3200" dirty="0"/>
              <a:t>Why do we need a review? </a:t>
            </a:r>
            <a:endParaRPr lang="en-US" sz="3200" dirty="0"/>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GB"/>
              <a:t>The </a:t>
            </a:r>
            <a:r>
              <a:rPr lang="en-GB" err="1"/>
              <a:t>OfS</a:t>
            </a:r>
            <a:r>
              <a:rPr lang="en-GB"/>
              <a:t> and HEFCW state that individualised rather than aggregate data is necessary in order to better track student success. They argue that indicators and measures are required in relation to transnational education courses in order to regulate quality for students on these courses, and to ensure that positive outcomes are delivered for these students, taking into account the context in which they are studying.</a:t>
            </a:r>
          </a:p>
          <a:p>
            <a:r>
              <a:rPr lang="en-GB"/>
              <a:t>The General Medical Council have a regulatory interest in detailed data on TNE for the purpose of adding these students to GMC data used for the regulation of undergraduate medical education. </a:t>
            </a:r>
            <a:endParaRPr lang="en-US"/>
          </a:p>
          <a:p>
            <a:endParaRPr lang="en-US"/>
          </a:p>
        </p:txBody>
      </p:sp>
      <p:sp>
        <p:nvSpPr>
          <p:cNvPr id="5" name="Octagon 4">
            <a:extLst>
              <a:ext uri="{FF2B5EF4-FFF2-40B4-BE49-F238E27FC236}">
                <a16:creationId xmlns:a16="http://schemas.microsoft.com/office/drawing/2014/main" id="{A1BF8A71-9BB7-29A1-6E5F-55D84B581C5A}"/>
              </a:ext>
            </a:extLst>
          </p:cNvPr>
          <p:cNvSpPr/>
          <p:nvPr/>
        </p:nvSpPr>
        <p:spPr>
          <a:xfrm>
            <a:off x="6275294" y="242877"/>
            <a:ext cx="1443317" cy="799162"/>
          </a:xfrm>
          <a:prstGeom prst="oc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England / Wales</a:t>
            </a:r>
            <a:endParaRPr lang="en-US"/>
          </a:p>
        </p:txBody>
      </p:sp>
    </p:spTree>
    <p:extLst>
      <p:ext uri="{BB962C8B-B14F-4D97-AF65-F5344CB8AC3E}">
        <p14:creationId xmlns:p14="http://schemas.microsoft.com/office/powerpoint/2010/main" val="38506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7814-FFA6-4CA6-987A-0E62AE5700BA}"/>
              </a:ext>
            </a:extLst>
          </p:cNvPr>
          <p:cNvSpPr>
            <a:spLocks noGrp="1"/>
          </p:cNvSpPr>
          <p:nvPr>
            <p:ph type="title"/>
          </p:nvPr>
        </p:nvSpPr>
        <p:spPr/>
        <p:txBody>
          <a:bodyPr/>
          <a:lstStyle/>
          <a:p>
            <a:r>
              <a:rPr lang="en-GB" sz="3200" dirty="0"/>
              <a:t>Why do we need a review? </a:t>
            </a:r>
            <a:endParaRPr lang="en-US" sz="3200" dirty="0"/>
          </a:p>
        </p:txBody>
      </p:sp>
      <p:sp>
        <p:nvSpPr>
          <p:cNvPr id="3" name="Text Placeholder 2">
            <a:extLst>
              <a:ext uri="{FF2B5EF4-FFF2-40B4-BE49-F238E27FC236}">
                <a16:creationId xmlns:a16="http://schemas.microsoft.com/office/drawing/2014/main" id="{0609C2B6-2CBD-3EF5-930D-0F16E13DCB3F}"/>
              </a:ext>
            </a:extLst>
          </p:cNvPr>
          <p:cNvSpPr>
            <a:spLocks noGrp="1"/>
          </p:cNvSpPr>
          <p:nvPr>
            <p:ph type="body" sz="quarter" idx="10"/>
          </p:nvPr>
        </p:nvSpPr>
        <p:spPr/>
        <p:txBody>
          <a:bodyPr/>
          <a:lstStyle/>
          <a:p>
            <a:r>
              <a:rPr lang="en-GB" dirty="0"/>
              <a:t>The DfE NI and the SFC do not have a requirement for individualised data, but they are interested in improving the quality and level of detail of aggregate data collected on TNE provision. </a:t>
            </a:r>
          </a:p>
          <a:p>
            <a:endParaRPr lang="en-US" dirty="0"/>
          </a:p>
        </p:txBody>
      </p:sp>
      <p:sp>
        <p:nvSpPr>
          <p:cNvPr id="4" name="Octagon 3">
            <a:extLst>
              <a:ext uri="{FF2B5EF4-FFF2-40B4-BE49-F238E27FC236}">
                <a16:creationId xmlns:a16="http://schemas.microsoft.com/office/drawing/2014/main" id="{FA2FDAA7-F0DE-BFDE-4F6C-4EF77FBEC2B2}"/>
              </a:ext>
            </a:extLst>
          </p:cNvPr>
          <p:cNvSpPr/>
          <p:nvPr/>
        </p:nvSpPr>
        <p:spPr>
          <a:xfrm>
            <a:off x="6275294" y="242877"/>
            <a:ext cx="1443317" cy="79916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N Ireland / Scotland</a:t>
            </a:r>
            <a:endParaRPr lang="en-US"/>
          </a:p>
        </p:txBody>
      </p:sp>
    </p:spTree>
    <p:extLst>
      <p:ext uri="{BB962C8B-B14F-4D97-AF65-F5344CB8AC3E}">
        <p14:creationId xmlns:p14="http://schemas.microsoft.com/office/powerpoint/2010/main" val="373732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D6ED-92C8-66AB-B94D-D1C3D8A991D9}"/>
              </a:ext>
            </a:extLst>
          </p:cNvPr>
          <p:cNvSpPr>
            <a:spLocks noGrp="1"/>
          </p:cNvSpPr>
          <p:nvPr>
            <p:ph type="title"/>
          </p:nvPr>
        </p:nvSpPr>
        <p:spPr/>
        <p:txBody>
          <a:bodyPr/>
          <a:lstStyle/>
          <a:p>
            <a:r>
              <a:rPr lang="en-GB" dirty="0"/>
              <a:t>What is changing?</a:t>
            </a:r>
            <a:endParaRPr lang="en-US" dirty="0"/>
          </a:p>
        </p:txBody>
      </p:sp>
    </p:spTree>
    <p:extLst>
      <p:ext uri="{BB962C8B-B14F-4D97-AF65-F5344CB8AC3E}">
        <p14:creationId xmlns:p14="http://schemas.microsoft.com/office/powerpoint/2010/main" val="73275686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5889C7"/>
      </a:accent1>
      <a:accent2>
        <a:srgbClr val="32408E"/>
      </a:accent2>
      <a:accent3>
        <a:srgbClr val="72C4BD"/>
      </a:accent3>
      <a:accent4>
        <a:srgbClr val="DEE5F4"/>
      </a:accent4>
      <a:accent5>
        <a:srgbClr val="263D5B"/>
      </a:accent5>
      <a:accent6>
        <a:srgbClr val="DADADA"/>
      </a:accent6>
      <a:hlink>
        <a:srgbClr val="5889C7"/>
      </a:hlink>
      <a:folHlink>
        <a:srgbClr val="72C4BD"/>
      </a:folHlink>
    </a:clrScheme>
    <a:fontScheme name="HES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_HESA.potx" id="{46ACC4E4-ABFE-47F8-9545-89C90B005902}" vid="{CE573C6B-9B99-4B6A-91CB-7A33F8896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537b61f-3b94-4d31-a4ba-6b887b26c9f2" xsi:nil="true"/>
    <lcf76f155ced4ddcb4097134ff3c332f xmlns="6be97dde-6655-4ef3-975b-ad276ee04772">
      <Terms xmlns="http://schemas.microsoft.com/office/infopath/2007/PartnerControls"/>
    </lcf76f155ced4ddcb4097134ff3c332f>
    <SharedWithUsers xmlns="6537b61f-3b94-4d31-a4ba-6b887b26c9f2">
      <UserInfo>
        <DisplayName>Alex Green</DisplayName>
        <AccountId>12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SharedContentType xmlns="Microsoft.SharePoint.Taxonomy.ContentTypeSync" SourceId="79c6cfb5-50bc-4fca-81ee-f60fcea9a646"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D1E8DE02F30C374DAE26248BE252BEFC" ma:contentTypeVersion="19" ma:contentTypeDescription="Create a new document." ma:contentTypeScope="" ma:versionID="ecab26fdc87fb23ec891bc1680c662eb">
  <xsd:schema xmlns:xsd="http://www.w3.org/2001/XMLSchema" xmlns:xs="http://www.w3.org/2001/XMLSchema" xmlns:p="http://schemas.microsoft.com/office/2006/metadata/properties" xmlns:ns1="http://schemas.microsoft.com/sharepoint/v3" xmlns:ns2="6be97dde-6655-4ef3-975b-ad276ee04772" xmlns:ns3="6537b61f-3b94-4d31-a4ba-6b887b26c9f2" targetNamespace="http://schemas.microsoft.com/office/2006/metadata/properties" ma:root="true" ma:fieldsID="62408e7d630e7fe58c65b20afb45f45e" ns1:_="" ns2:_="" ns3:_="">
    <xsd:import namespace="http://schemas.microsoft.com/sharepoint/v3"/>
    <xsd:import namespace="6be97dde-6655-4ef3-975b-ad276ee04772"/>
    <xsd:import namespace="6537b61f-3b94-4d31-a4ba-6b887b26c9f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LengthInSecond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97dde-6655-4ef3-975b-ad276ee04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7b61f-3b94-4d31-a4ba-6b887b26c9f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d216492-a20a-4a5a-b26a-ea106157530a}" ma:internalName="TaxCatchAll" ma:showField="CatchAllData" ma:web="6537b61f-3b94-4d31-a4ba-6b887b26c9f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7A316F-5FB2-42F3-B8FB-2BFCF3073973}">
  <ds:schemaRefs>
    <ds:schemaRef ds:uri="http://schemas.microsoft.com/sharepoint/v3/contenttype/forms"/>
  </ds:schemaRefs>
</ds:datastoreItem>
</file>

<file path=customXml/itemProps2.xml><?xml version="1.0" encoding="utf-8"?>
<ds:datastoreItem xmlns:ds="http://schemas.openxmlformats.org/officeDocument/2006/customXml" ds:itemID="{F806D0DC-C6E5-4CD6-A1F1-643FEFFE2C69}">
  <ds:schemaRefs>
    <ds:schemaRef ds:uri="http://schemas.microsoft.com/office/2006/documentManagement/types"/>
    <ds:schemaRef ds:uri="6537b61f-3b94-4d31-a4ba-6b887b26c9f2"/>
    <ds:schemaRef ds:uri="http://schemas.microsoft.com/office/infopath/2007/PartnerControls"/>
    <ds:schemaRef ds:uri="http://schemas.openxmlformats.org/package/2006/metadata/core-properties"/>
    <ds:schemaRef ds:uri="6be97dde-6655-4ef3-975b-ad276ee04772"/>
    <ds:schemaRef ds:uri="http://schemas.microsoft.com/sharepoint/v3"/>
    <ds:schemaRef ds:uri="http://purl.org/dc/elements/1.1/"/>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B4CD56B1-4C97-4C98-BAE6-933EB297787C}">
  <ds:schemaRefs>
    <ds:schemaRef ds:uri="Microsoft.SharePoint.Taxonomy.ContentTypeSync"/>
  </ds:schemaRefs>
</ds:datastoreItem>
</file>

<file path=customXml/itemProps4.xml><?xml version="1.0" encoding="utf-8"?>
<ds:datastoreItem xmlns:ds="http://schemas.openxmlformats.org/officeDocument/2006/customXml" ds:itemID="{26150A82-E63B-4BF0-8E43-00424035A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be97dde-6655-4ef3-975b-ad276ee04772"/>
    <ds:schemaRef ds:uri="6537b61f-3b94-4d31-a4ba-6b887b26c9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8f3288-8b3e-408d-a4e1-b1f65b180f66}"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Standard_HESA</Template>
  <TotalTime>0</TotalTime>
  <Words>3129</Words>
  <Application>Microsoft Office PowerPoint</Application>
  <PresentationFormat>On-screen Show (4:3)</PresentationFormat>
  <Paragraphs>416</Paragraphs>
  <Slides>61</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6" baseType="lpstr">
      <vt:lpstr>Arial</vt:lpstr>
      <vt:lpstr>Calibri</vt:lpstr>
      <vt:lpstr>Symbol</vt:lpstr>
      <vt:lpstr>Office Theme</vt:lpstr>
      <vt:lpstr>Acrobat Document</vt:lpstr>
      <vt:lpstr>Breakout Session</vt:lpstr>
      <vt:lpstr>Agenda</vt:lpstr>
      <vt:lpstr>Aggregate Offshore Record</vt:lpstr>
      <vt:lpstr>AOR major review – aims of the review </vt:lpstr>
      <vt:lpstr>AOR major review – timeline of activities </vt:lpstr>
      <vt:lpstr>AOR major review – consultation</vt:lpstr>
      <vt:lpstr>Why do we need a review? </vt:lpstr>
      <vt:lpstr>Why do we need a review? </vt:lpstr>
      <vt:lpstr>What is changing?</vt:lpstr>
      <vt:lpstr>CAVEATS</vt:lpstr>
      <vt:lpstr>England / Wales (incl. GMC)</vt:lpstr>
      <vt:lpstr>Proposal 1: Expansion to Student record coverage to collect data about partnership students</vt:lpstr>
      <vt:lpstr>Proposal 2: Expansion to Student record coverage to collect data about TNE students</vt:lpstr>
      <vt:lpstr>Proposal 3: Changes and additions to the data model</vt:lpstr>
      <vt:lpstr>New data items for 2025/26 – UK partnership students</vt:lpstr>
      <vt:lpstr>New data items for 2026/27 – UK partnership students       and TNE students</vt:lpstr>
      <vt:lpstr>New data items for 2026/27 – UK partnership students       and TNE students</vt:lpstr>
      <vt:lpstr>New data items for 2026/27 – TNE students</vt:lpstr>
      <vt:lpstr>PowerPoint Presentation</vt:lpstr>
      <vt:lpstr>Optional data items</vt:lpstr>
      <vt:lpstr>Derivation</vt:lpstr>
      <vt:lpstr>Proposal 4: timing of the return</vt:lpstr>
      <vt:lpstr>Free text field amendment</vt:lpstr>
      <vt:lpstr>Organisation name proposal</vt:lpstr>
      <vt:lpstr>Northern Ireland / Scotland</vt:lpstr>
      <vt:lpstr>New data items</vt:lpstr>
      <vt:lpstr>New data items</vt:lpstr>
      <vt:lpstr>New data items</vt:lpstr>
      <vt:lpstr>PowerPoint Presentation</vt:lpstr>
      <vt:lpstr>Wrapping up questions</vt:lpstr>
      <vt:lpstr>Replacement for TYPE field</vt:lpstr>
      <vt:lpstr>Replacement for identifying the types</vt:lpstr>
      <vt:lpstr>Replacement for identifying the types</vt:lpstr>
      <vt:lpstr>Other provision from the consultation</vt:lpstr>
      <vt:lpstr>Other provision from the consultation</vt:lpstr>
      <vt:lpstr>Other provision from the consultation</vt:lpstr>
      <vt:lpstr>Any questions on AOR review content?</vt:lpstr>
      <vt:lpstr>Workshop – moving between records</vt:lpstr>
      <vt:lpstr>Current rules – AOR coverage</vt:lpstr>
      <vt:lpstr>Current rules – Student coverage</vt:lpstr>
      <vt:lpstr>Current rules – Student coverage</vt:lpstr>
      <vt:lpstr>Current rules – Student coverage</vt:lpstr>
      <vt:lpstr>General (simplified) principles</vt:lpstr>
      <vt:lpstr>Examples – student A</vt:lpstr>
      <vt:lpstr>Examples – student B</vt:lpstr>
      <vt:lpstr>Examples – student C</vt:lpstr>
      <vt:lpstr>Options for consideration today</vt:lpstr>
      <vt:lpstr>Examples – student A (to consider)</vt:lpstr>
      <vt:lpstr>Examples – student B (to consider)</vt:lpstr>
      <vt:lpstr>Examples – student C (to consider)</vt:lpstr>
      <vt:lpstr>Discuss in groups:</vt:lpstr>
      <vt:lpstr>Questions to audience members</vt:lpstr>
      <vt:lpstr>Things affecting future timelines</vt:lpstr>
      <vt:lpstr>2023/24</vt:lpstr>
      <vt:lpstr>2024/25</vt:lpstr>
      <vt:lpstr>2025/26</vt:lpstr>
      <vt:lpstr>2026/27</vt:lpstr>
      <vt:lpstr>First possible in-year return? </vt:lpstr>
      <vt:lpstr>Staff record review – themes</vt:lpstr>
      <vt:lpstr>Any questions?</vt:lpstr>
      <vt:lpstr>We hope you have enjoyed this session and we value your feedback, please take the time to rate this session in the conference app.  You can find a guide in the app FAQs.  Coming up next: Refreshments in the Esther Simpson Cafe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HEI Liaison Group (SHOLG)</dc:title>
  <dc:creator>r.wilkes@jisc.ac.uk</dc:creator>
  <cp:lastModifiedBy>Ruth Underwood</cp:lastModifiedBy>
  <cp:revision>5</cp:revision>
  <cp:lastPrinted>2016-07-22T07:39:57Z</cp:lastPrinted>
  <dcterms:created xsi:type="dcterms:W3CDTF">2022-11-16T11:29:40Z</dcterms:created>
  <dcterms:modified xsi:type="dcterms:W3CDTF">2024-05-17T11:27:27Z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0x010100D1E8DE02F30C374DAE26248BE252BEFC</vt:lpwstr>
  </property>
  <property fmtid="{D5CDD505-2E9C-101B-9397-08002B2CF9AE}" pid="3" name="MediaServiceImageTags">
    <vt:lpwstr/>
  </property>
  <property fmtid="{D5CDD505-2E9C-101B-9397-08002B2CF9AE}" pid="4" name="_ExtendedDescription">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riggerFlowInfo">
    <vt:lpwstr/>
  </property>
  <property fmtid="{D5CDD505-2E9C-101B-9397-08002B2CF9AE}" pid="9" name="xd_Signature">
    <vt:bool>false</vt:bool>
  </property>
</Properties>
</file>